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62" r:id="rId1"/>
  </p:sldMasterIdLst>
  <p:notesMasterIdLst>
    <p:notesMasterId r:id="rId3"/>
  </p:notesMasterIdLst>
  <p:sldIdLst>
    <p:sldId id="257" r:id="rId2"/>
  </p:sldIdLst>
  <p:sldSz cx="40233600" cy="32918400"/>
  <p:notesSz cx="6858000" cy="9144000"/>
  <p:defaultTextStyle>
    <a:defPPr>
      <a:defRPr lang="en-US"/>
    </a:defPPr>
    <a:lvl1pPr marL="0" algn="l" defTabSz="2090044" rtl="0" eaLnBrk="1" latinLnBrk="0" hangingPunct="1">
      <a:defRPr sz="8229" kern="1200">
        <a:solidFill>
          <a:schemeClr val="tx1"/>
        </a:solidFill>
        <a:latin typeface="+mn-lt"/>
        <a:ea typeface="+mn-ea"/>
        <a:cs typeface="+mn-cs"/>
      </a:defRPr>
    </a:lvl1pPr>
    <a:lvl2pPr marL="2090044" algn="l" defTabSz="2090044" rtl="0" eaLnBrk="1" latinLnBrk="0" hangingPunct="1">
      <a:defRPr sz="8229" kern="1200">
        <a:solidFill>
          <a:schemeClr val="tx1"/>
        </a:solidFill>
        <a:latin typeface="+mn-lt"/>
        <a:ea typeface="+mn-ea"/>
        <a:cs typeface="+mn-cs"/>
      </a:defRPr>
    </a:lvl2pPr>
    <a:lvl3pPr marL="4180088" algn="l" defTabSz="2090044" rtl="0" eaLnBrk="1" latinLnBrk="0" hangingPunct="1">
      <a:defRPr sz="8229" kern="1200">
        <a:solidFill>
          <a:schemeClr val="tx1"/>
        </a:solidFill>
        <a:latin typeface="+mn-lt"/>
        <a:ea typeface="+mn-ea"/>
        <a:cs typeface="+mn-cs"/>
      </a:defRPr>
    </a:lvl3pPr>
    <a:lvl4pPr marL="6270132" algn="l" defTabSz="2090044" rtl="0" eaLnBrk="1" latinLnBrk="0" hangingPunct="1">
      <a:defRPr sz="8229" kern="1200">
        <a:solidFill>
          <a:schemeClr val="tx1"/>
        </a:solidFill>
        <a:latin typeface="+mn-lt"/>
        <a:ea typeface="+mn-ea"/>
        <a:cs typeface="+mn-cs"/>
      </a:defRPr>
    </a:lvl4pPr>
    <a:lvl5pPr marL="8360176" algn="l" defTabSz="2090044" rtl="0" eaLnBrk="1" latinLnBrk="0" hangingPunct="1">
      <a:defRPr sz="8229" kern="1200">
        <a:solidFill>
          <a:schemeClr val="tx1"/>
        </a:solidFill>
        <a:latin typeface="+mn-lt"/>
        <a:ea typeface="+mn-ea"/>
        <a:cs typeface="+mn-cs"/>
      </a:defRPr>
    </a:lvl5pPr>
    <a:lvl6pPr marL="10450220" algn="l" defTabSz="2090044" rtl="0" eaLnBrk="1" latinLnBrk="0" hangingPunct="1">
      <a:defRPr sz="8229" kern="1200">
        <a:solidFill>
          <a:schemeClr val="tx1"/>
        </a:solidFill>
        <a:latin typeface="+mn-lt"/>
        <a:ea typeface="+mn-ea"/>
        <a:cs typeface="+mn-cs"/>
      </a:defRPr>
    </a:lvl6pPr>
    <a:lvl7pPr marL="12540264" algn="l" defTabSz="2090044" rtl="0" eaLnBrk="1" latinLnBrk="0" hangingPunct="1">
      <a:defRPr sz="8229" kern="1200">
        <a:solidFill>
          <a:schemeClr val="tx1"/>
        </a:solidFill>
        <a:latin typeface="+mn-lt"/>
        <a:ea typeface="+mn-ea"/>
        <a:cs typeface="+mn-cs"/>
      </a:defRPr>
    </a:lvl7pPr>
    <a:lvl8pPr marL="14630309" algn="l" defTabSz="2090044" rtl="0" eaLnBrk="1" latinLnBrk="0" hangingPunct="1">
      <a:defRPr sz="8229" kern="1200">
        <a:solidFill>
          <a:schemeClr val="tx1"/>
        </a:solidFill>
        <a:latin typeface="+mn-lt"/>
        <a:ea typeface="+mn-ea"/>
        <a:cs typeface="+mn-cs"/>
      </a:defRPr>
    </a:lvl8pPr>
    <a:lvl9pPr marL="16720353" algn="l" defTabSz="2090044" rtl="0" eaLnBrk="1" latinLnBrk="0" hangingPunct="1">
      <a:defRPr sz="822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26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97"/>
    <p:restoredTop sz="96012" autoAdjust="0"/>
  </p:normalViewPr>
  <p:slideViewPr>
    <p:cSldViewPr snapToGrid="0" snapToObjects="1">
      <p:cViewPr>
        <p:scale>
          <a:sx n="29" d="100"/>
          <a:sy n="29" d="100"/>
        </p:scale>
        <p:origin x="2104" y="-64"/>
      </p:cViewPr>
      <p:guideLst>
        <p:guide orient="horz" pos="10368"/>
        <p:guide pos="1267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924131-49F1-7044-86CF-3C91D80D2650}" type="datetimeFigureOut">
              <a:rPr lang="en-US" smtClean="0"/>
              <a:t>12/15/16</a:t>
            </a:fld>
            <a:endParaRPr lang="en-US"/>
          </a:p>
        </p:txBody>
      </p:sp>
      <p:sp>
        <p:nvSpPr>
          <p:cNvPr id="4" name="Slide Image Placeholder 3"/>
          <p:cNvSpPr>
            <a:spLocks noGrp="1" noRot="1" noChangeAspect="1"/>
          </p:cNvSpPr>
          <p:nvPr>
            <p:ph type="sldImg" idx="2"/>
          </p:nvPr>
        </p:nvSpPr>
        <p:spPr>
          <a:xfrm>
            <a:off x="1543050" y="1143000"/>
            <a:ext cx="37719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2E8D07-A797-B949-A2E7-2C6B8E67C2C3}" type="slidenum">
              <a:rPr lang="en-US" smtClean="0"/>
              <a:t>‹#›</a:t>
            </a:fld>
            <a:endParaRPr lang="en-US"/>
          </a:p>
        </p:txBody>
      </p:sp>
    </p:spTree>
    <p:extLst>
      <p:ext uri="{BB962C8B-B14F-4D97-AF65-F5344CB8AC3E}">
        <p14:creationId xmlns:p14="http://schemas.microsoft.com/office/powerpoint/2010/main" val="1375206042"/>
      </p:ext>
    </p:extLst>
  </p:cSld>
  <p:clrMap bg1="lt1" tx1="dk1" bg2="lt2" tx2="dk2" accent1="accent1" accent2="accent2" accent3="accent3" accent4="accent4" accent5="accent5" accent6="accent6" hlink="hlink" folHlink="folHlink"/>
  <p:notesStyle>
    <a:lvl1pPr marL="0" algn="l" defTabSz="4180088" rtl="0" eaLnBrk="1" latinLnBrk="0" hangingPunct="1">
      <a:defRPr sz="5486" kern="1200">
        <a:solidFill>
          <a:schemeClr val="tx1"/>
        </a:solidFill>
        <a:latin typeface="+mn-lt"/>
        <a:ea typeface="+mn-ea"/>
        <a:cs typeface="+mn-cs"/>
      </a:defRPr>
    </a:lvl1pPr>
    <a:lvl2pPr marL="2090044" algn="l" defTabSz="4180088" rtl="0" eaLnBrk="1" latinLnBrk="0" hangingPunct="1">
      <a:defRPr sz="5486" kern="1200">
        <a:solidFill>
          <a:schemeClr val="tx1"/>
        </a:solidFill>
        <a:latin typeface="+mn-lt"/>
        <a:ea typeface="+mn-ea"/>
        <a:cs typeface="+mn-cs"/>
      </a:defRPr>
    </a:lvl2pPr>
    <a:lvl3pPr marL="4180088" algn="l" defTabSz="4180088" rtl="0" eaLnBrk="1" latinLnBrk="0" hangingPunct="1">
      <a:defRPr sz="5486" kern="1200">
        <a:solidFill>
          <a:schemeClr val="tx1"/>
        </a:solidFill>
        <a:latin typeface="+mn-lt"/>
        <a:ea typeface="+mn-ea"/>
        <a:cs typeface="+mn-cs"/>
      </a:defRPr>
    </a:lvl3pPr>
    <a:lvl4pPr marL="6270132" algn="l" defTabSz="4180088" rtl="0" eaLnBrk="1" latinLnBrk="0" hangingPunct="1">
      <a:defRPr sz="5486" kern="1200">
        <a:solidFill>
          <a:schemeClr val="tx1"/>
        </a:solidFill>
        <a:latin typeface="+mn-lt"/>
        <a:ea typeface="+mn-ea"/>
        <a:cs typeface="+mn-cs"/>
      </a:defRPr>
    </a:lvl4pPr>
    <a:lvl5pPr marL="8360176" algn="l" defTabSz="4180088" rtl="0" eaLnBrk="1" latinLnBrk="0" hangingPunct="1">
      <a:defRPr sz="5486" kern="1200">
        <a:solidFill>
          <a:schemeClr val="tx1"/>
        </a:solidFill>
        <a:latin typeface="+mn-lt"/>
        <a:ea typeface="+mn-ea"/>
        <a:cs typeface="+mn-cs"/>
      </a:defRPr>
    </a:lvl5pPr>
    <a:lvl6pPr marL="10450220" algn="l" defTabSz="4180088" rtl="0" eaLnBrk="1" latinLnBrk="0" hangingPunct="1">
      <a:defRPr sz="5486" kern="1200">
        <a:solidFill>
          <a:schemeClr val="tx1"/>
        </a:solidFill>
        <a:latin typeface="+mn-lt"/>
        <a:ea typeface="+mn-ea"/>
        <a:cs typeface="+mn-cs"/>
      </a:defRPr>
    </a:lvl6pPr>
    <a:lvl7pPr marL="12540264" algn="l" defTabSz="4180088" rtl="0" eaLnBrk="1" latinLnBrk="0" hangingPunct="1">
      <a:defRPr sz="5486" kern="1200">
        <a:solidFill>
          <a:schemeClr val="tx1"/>
        </a:solidFill>
        <a:latin typeface="+mn-lt"/>
        <a:ea typeface="+mn-ea"/>
        <a:cs typeface="+mn-cs"/>
      </a:defRPr>
    </a:lvl7pPr>
    <a:lvl8pPr marL="14630309" algn="l" defTabSz="4180088" rtl="0" eaLnBrk="1" latinLnBrk="0" hangingPunct="1">
      <a:defRPr sz="5486" kern="1200">
        <a:solidFill>
          <a:schemeClr val="tx1"/>
        </a:solidFill>
        <a:latin typeface="+mn-lt"/>
        <a:ea typeface="+mn-ea"/>
        <a:cs typeface="+mn-cs"/>
      </a:defRPr>
    </a:lvl8pPr>
    <a:lvl9pPr marL="16720353" algn="l" defTabSz="4180088" rtl="0" eaLnBrk="1" latinLnBrk="0" hangingPunct="1">
      <a:defRPr sz="548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2E8D07-A797-B949-A2E7-2C6B8E67C2C3}" type="slidenum">
              <a:rPr lang="en-US" smtClean="0"/>
              <a:t>1</a:t>
            </a:fld>
            <a:endParaRPr lang="en-US"/>
          </a:p>
        </p:txBody>
      </p:sp>
    </p:spTree>
    <p:extLst>
      <p:ext uri="{BB962C8B-B14F-4D97-AF65-F5344CB8AC3E}">
        <p14:creationId xmlns:p14="http://schemas.microsoft.com/office/powerpoint/2010/main" val="18689388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10226062"/>
            <a:ext cx="3419856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035040" y="18653760"/>
            <a:ext cx="28163520" cy="8412480"/>
          </a:xfrm>
        </p:spPr>
        <p:txBody>
          <a:bodyPr/>
          <a:lstStyle>
            <a:lvl1pPr marL="0" indent="0" algn="ctr">
              <a:buNone/>
              <a:defRPr>
                <a:solidFill>
                  <a:schemeClr val="tx1">
                    <a:tint val="75000"/>
                  </a:schemeClr>
                </a:solidFill>
              </a:defRPr>
            </a:lvl1pPr>
            <a:lvl2pPr marL="2011680" indent="0" algn="ctr">
              <a:buNone/>
              <a:defRPr>
                <a:solidFill>
                  <a:schemeClr val="tx1">
                    <a:tint val="75000"/>
                  </a:schemeClr>
                </a:solidFill>
              </a:defRPr>
            </a:lvl2pPr>
            <a:lvl3pPr marL="4023360" indent="0" algn="ctr">
              <a:buNone/>
              <a:defRPr>
                <a:solidFill>
                  <a:schemeClr val="tx1">
                    <a:tint val="75000"/>
                  </a:schemeClr>
                </a:solidFill>
              </a:defRPr>
            </a:lvl3pPr>
            <a:lvl4pPr marL="6035040" indent="0" algn="ctr">
              <a:buNone/>
              <a:defRPr>
                <a:solidFill>
                  <a:schemeClr val="tx1">
                    <a:tint val="75000"/>
                  </a:schemeClr>
                </a:solidFill>
              </a:defRPr>
            </a:lvl4pPr>
            <a:lvl5pPr marL="8046720" indent="0" algn="ctr">
              <a:buNone/>
              <a:defRPr>
                <a:solidFill>
                  <a:schemeClr val="tx1">
                    <a:tint val="75000"/>
                  </a:schemeClr>
                </a:solidFill>
              </a:defRPr>
            </a:lvl5pPr>
            <a:lvl6pPr marL="10058400" indent="0" algn="ctr">
              <a:buNone/>
              <a:defRPr>
                <a:solidFill>
                  <a:schemeClr val="tx1">
                    <a:tint val="75000"/>
                  </a:schemeClr>
                </a:solidFill>
              </a:defRPr>
            </a:lvl6pPr>
            <a:lvl7pPr marL="12070080" indent="0" algn="ctr">
              <a:buNone/>
              <a:defRPr>
                <a:solidFill>
                  <a:schemeClr val="tx1">
                    <a:tint val="75000"/>
                  </a:schemeClr>
                </a:solidFill>
              </a:defRPr>
            </a:lvl7pPr>
            <a:lvl8pPr marL="14081760" indent="0" algn="ctr">
              <a:buNone/>
              <a:defRPr>
                <a:solidFill>
                  <a:schemeClr val="tx1">
                    <a:tint val="75000"/>
                  </a:schemeClr>
                </a:solidFill>
              </a:defRPr>
            </a:lvl8pPr>
            <a:lvl9pPr marL="1609344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0BA1CFD-BFF0-48BC-9BA5-4974D7A6AB15}" type="datetimeFigureOut">
              <a:rPr lang="en-US" smtClean="0"/>
              <a:t>12/15/16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Tree>
    <p:extLst>
      <p:ext uri="{BB962C8B-B14F-4D97-AF65-F5344CB8AC3E}">
        <p14:creationId xmlns:p14="http://schemas.microsoft.com/office/powerpoint/2010/main" val="22822162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A062748-8531-F04F-822A-3C3C16AAAA37}" type="datetimeFigureOut">
              <a:rPr lang="en-US" smtClean="0"/>
              <a:t>12/15/16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CA37F0-A28E-4749-9371-406507689A44}" type="slidenum">
              <a:rPr lang="en-US" smtClean="0"/>
              <a:t>‹#›</a:t>
            </a:fld>
            <a:endParaRPr lang="en-US"/>
          </a:p>
        </p:txBody>
      </p:sp>
    </p:spTree>
    <p:extLst>
      <p:ext uri="{BB962C8B-B14F-4D97-AF65-F5344CB8AC3E}">
        <p14:creationId xmlns:p14="http://schemas.microsoft.com/office/powerpoint/2010/main" val="3576955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9169360" y="1318279"/>
            <a:ext cx="905256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011680" y="1318279"/>
            <a:ext cx="2648712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A062748-8531-F04F-822A-3C3C16AAAA37}" type="datetimeFigureOut">
              <a:rPr lang="en-US" smtClean="0"/>
              <a:t>12/15/16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CA37F0-A28E-4749-9371-406507689A44}" type="slidenum">
              <a:rPr lang="en-US" smtClean="0"/>
              <a:t>‹#›</a:t>
            </a:fld>
            <a:endParaRPr lang="en-US"/>
          </a:p>
        </p:txBody>
      </p:sp>
    </p:spTree>
    <p:extLst>
      <p:ext uri="{BB962C8B-B14F-4D97-AF65-F5344CB8AC3E}">
        <p14:creationId xmlns:p14="http://schemas.microsoft.com/office/powerpoint/2010/main" val="38798040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A062748-8531-F04F-822A-3C3C16AAAA37}" type="datetimeFigureOut">
              <a:rPr lang="en-US" smtClean="0"/>
              <a:t>12/15/16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CA37F0-A28E-4749-9371-406507689A44}" type="slidenum">
              <a:rPr lang="en-US" smtClean="0"/>
              <a:t>‹#›</a:t>
            </a:fld>
            <a:endParaRPr lang="en-US"/>
          </a:p>
        </p:txBody>
      </p:sp>
    </p:spTree>
    <p:extLst>
      <p:ext uri="{BB962C8B-B14F-4D97-AF65-F5344CB8AC3E}">
        <p14:creationId xmlns:p14="http://schemas.microsoft.com/office/powerpoint/2010/main" val="1823093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7" y="21153134"/>
            <a:ext cx="34198560" cy="6537965"/>
          </a:xfrm>
        </p:spPr>
        <p:txBody>
          <a:bodyPr anchor="t"/>
          <a:lstStyle>
            <a:lvl1pPr algn="l">
              <a:defRPr sz="17600" b="1" cap="all"/>
            </a:lvl1pPr>
          </a:lstStyle>
          <a:p>
            <a:r>
              <a:rPr lang="en-US" smtClean="0"/>
              <a:t>Click to edit Master title style</a:t>
            </a:r>
            <a:endParaRPr lang="en-US"/>
          </a:p>
        </p:txBody>
      </p:sp>
      <p:sp>
        <p:nvSpPr>
          <p:cNvPr id="3" name="Text Placeholder 2"/>
          <p:cNvSpPr>
            <a:spLocks noGrp="1"/>
          </p:cNvSpPr>
          <p:nvPr>
            <p:ph type="body" idx="1"/>
          </p:nvPr>
        </p:nvSpPr>
        <p:spPr>
          <a:xfrm>
            <a:off x="3178177" y="13952225"/>
            <a:ext cx="34198560" cy="7200898"/>
          </a:xfrm>
        </p:spPr>
        <p:txBody>
          <a:bodyPr anchor="b"/>
          <a:lstStyle>
            <a:lvl1pPr marL="0" indent="0">
              <a:buNone/>
              <a:defRPr sz="8800">
                <a:solidFill>
                  <a:schemeClr val="tx1">
                    <a:tint val="75000"/>
                  </a:schemeClr>
                </a:solidFill>
              </a:defRPr>
            </a:lvl1pPr>
            <a:lvl2pPr marL="2011680" indent="0">
              <a:buNone/>
              <a:defRPr sz="7920">
                <a:solidFill>
                  <a:schemeClr val="tx1">
                    <a:tint val="75000"/>
                  </a:schemeClr>
                </a:solidFill>
              </a:defRPr>
            </a:lvl2pPr>
            <a:lvl3pPr marL="4023360" indent="0">
              <a:buNone/>
              <a:defRPr sz="7040">
                <a:solidFill>
                  <a:schemeClr val="tx1">
                    <a:tint val="75000"/>
                  </a:schemeClr>
                </a:solidFill>
              </a:defRPr>
            </a:lvl3pPr>
            <a:lvl4pPr marL="6035040" indent="0">
              <a:buNone/>
              <a:defRPr sz="6160">
                <a:solidFill>
                  <a:schemeClr val="tx1">
                    <a:tint val="75000"/>
                  </a:schemeClr>
                </a:solidFill>
              </a:defRPr>
            </a:lvl4pPr>
            <a:lvl5pPr marL="8046720" indent="0">
              <a:buNone/>
              <a:defRPr sz="6160">
                <a:solidFill>
                  <a:schemeClr val="tx1">
                    <a:tint val="75000"/>
                  </a:schemeClr>
                </a:solidFill>
              </a:defRPr>
            </a:lvl5pPr>
            <a:lvl6pPr marL="10058400" indent="0">
              <a:buNone/>
              <a:defRPr sz="6160">
                <a:solidFill>
                  <a:schemeClr val="tx1">
                    <a:tint val="75000"/>
                  </a:schemeClr>
                </a:solidFill>
              </a:defRPr>
            </a:lvl6pPr>
            <a:lvl7pPr marL="12070080" indent="0">
              <a:buNone/>
              <a:defRPr sz="6160">
                <a:solidFill>
                  <a:schemeClr val="tx1">
                    <a:tint val="75000"/>
                  </a:schemeClr>
                </a:solidFill>
              </a:defRPr>
            </a:lvl7pPr>
            <a:lvl8pPr marL="14081760" indent="0">
              <a:buNone/>
              <a:defRPr sz="6160">
                <a:solidFill>
                  <a:schemeClr val="tx1">
                    <a:tint val="75000"/>
                  </a:schemeClr>
                </a:solidFill>
              </a:defRPr>
            </a:lvl8pPr>
            <a:lvl9pPr marL="16093440" indent="0">
              <a:buNone/>
              <a:defRPr sz="616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0BA1CFD-BFF0-48BC-9BA5-4974D7A6AB15}" type="datetimeFigureOut">
              <a:rPr lang="en-US" smtClean="0"/>
              <a:t>12/15/16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8079A4-7AA8-4A4F-87E2-7781EC5097DD}" type="slidenum">
              <a:rPr lang="en-US" smtClean="0"/>
              <a:pPr/>
              <a:t>‹#›</a:t>
            </a:fld>
            <a:endParaRPr lang="en-US"/>
          </a:p>
        </p:txBody>
      </p:sp>
    </p:spTree>
    <p:extLst>
      <p:ext uri="{BB962C8B-B14F-4D97-AF65-F5344CB8AC3E}">
        <p14:creationId xmlns:p14="http://schemas.microsoft.com/office/powerpoint/2010/main" val="2932165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011680" y="7680963"/>
            <a:ext cx="17769840" cy="21724622"/>
          </a:xfrm>
        </p:spPr>
        <p:txBody>
          <a:bodyPr/>
          <a:lstStyle>
            <a:lvl1pPr>
              <a:defRPr sz="12320"/>
            </a:lvl1pPr>
            <a:lvl2pPr>
              <a:defRPr sz="10560"/>
            </a:lvl2pPr>
            <a:lvl3pPr>
              <a:defRPr sz="8800"/>
            </a:lvl3pPr>
            <a:lvl4pPr>
              <a:defRPr sz="7920"/>
            </a:lvl4pPr>
            <a:lvl5pPr>
              <a:defRPr sz="7920"/>
            </a:lvl5pPr>
            <a:lvl6pPr>
              <a:defRPr sz="7920"/>
            </a:lvl6pPr>
            <a:lvl7pPr>
              <a:defRPr sz="7920"/>
            </a:lvl7pPr>
            <a:lvl8pPr>
              <a:defRPr sz="7920"/>
            </a:lvl8pPr>
            <a:lvl9pPr>
              <a:defRPr sz="792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0452080" y="7680963"/>
            <a:ext cx="17769840" cy="21724622"/>
          </a:xfrm>
        </p:spPr>
        <p:txBody>
          <a:bodyPr/>
          <a:lstStyle>
            <a:lvl1pPr>
              <a:defRPr sz="12320"/>
            </a:lvl1pPr>
            <a:lvl2pPr>
              <a:defRPr sz="10560"/>
            </a:lvl2pPr>
            <a:lvl3pPr>
              <a:defRPr sz="8800"/>
            </a:lvl3pPr>
            <a:lvl4pPr>
              <a:defRPr sz="7920"/>
            </a:lvl4pPr>
            <a:lvl5pPr>
              <a:defRPr sz="7920"/>
            </a:lvl5pPr>
            <a:lvl6pPr>
              <a:defRPr sz="7920"/>
            </a:lvl6pPr>
            <a:lvl7pPr>
              <a:defRPr sz="7920"/>
            </a:lvl7pPr>
            <a:lvl8pPr>
              <a:defRPr sz="7920"/>
            </a:lvl8pPr>
            <a:lvl9pPr>
              <a:defRPr sz="792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A062748-8531-F04F-822A-3C3C16AAAA37}" type="datetimeFigureOut">
              <a:rPr lang="en-US" smtClean="0"/>
              <a:t>12/15/16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CA37F0-A28E-4749-9371-406507689A44}" type="slidenum">
              <a:rPr lang="en-US" smtClean="0"/>
              <a:t>‹#›</a:t>
            </a:fld>
            <a:endParaRPr lang="en-US"/>
          </a:p>
        </p:txBody>
      </p:sp>
    </p:spTree>
    <p:extLst>
      <p:ext uri="{BB962C8B-B14F-4D97-AF65-F5344CB8AC3E}">
        <p14:creationId xmlns:p14="http://schemas.microsoft.com/office/powerpoint/2010/main" val="39279389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011680" y="7368557"/>
            <a:ext cx="17776827" cy="307085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smtClean="0"/>
              <a:t>Click to edit Master text styles</a:t>
            </a:r>
          </a:p>
        </p:txBody>
      </p:sp>
      <p:sp>
        <p:nvSpPr>
          <p:cNvPr id="4" name="Content Placeholder 3"/>
          <p:cNvSpPr>
            <a:spLocks noGrp="1"/>
          </p:cNvSpPr>
          <p:nvPr>
            <p:ph sz="half" idx="2"/>
          </p:nvPr>
        </p:nvSpPr>
        <p:spPr>
          <a:xfrm>
            <a:off x="2011680" y="10439400"/>
            <a:ext cx="17776827" cy="18966182"/>
          </a:xfrm>
        </p:spPr>
        <p:txBody>
          <a:bodyPr/>
          <a:lstStyle>
            <a:lvl1pPr>
              <a:defRPr sz="10560"/>
            </a:lvl1pPr>
            <a:lvl2pPr>
              <a:defRPr sz="8800"/>
            </a:lvl2pPr>
            <a:lvl3pPr>
              <a:defRPr sz="7920"/>
            </a:lvl3pPr>
            <a:lvl4pPr>
              <a:defRPr sz="7040"/>
            </a:lvl4pPr>
            <a:lvl5pPr>
              <a:defRPr sz="7040"/>
            </a:lvl5pPr>
            <a:lvl6pPr>
              <a:defRPr sz="7040"/>
            </a:lvl6pPr>
            <a:lvl7pPr>
              <a:defRPr sz="7040"/>
            </a:lvl7pPr>
            <a:lvl8pPr>
              <a:defRPr sz="7040"/>
            </a:lvl8pPr>
            <a:lvl9pPr>
              <a:defRPr sz="704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0438139" y="7368557"/>
            <a:ext cx="17783810" cy="307085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smtClean="0"/>
              <a:t>Click to edit Master text styles</a:t>
            </a:r>
          </a:p>
        </p:txBody>
      </p:sp>
      <p:sp>
        <p:nvSpPr>
          <p:cNvPr id="6" name="Content Placeholder 5"/>
          <p:cNvSpPr>
            <a:spLocks noGrp="1"/>
          </p:cNvSpPr>
          <p:nvPr>
            <p:ph sz="quarter" idx="4"/>
          </p:nvPr>
        </p:nvSpPr>
        <p:spPr>
          <a:xfrm>
            <a:off x="20438139" y="10439400"/>
            <a:ext cx="17783810" cy="18966182"/>
          </a:xfrm>
        </p:spPr>
        <p:txBody>
          <a:bodyPr/>
          <a:lstStyle>
            <a:lvl1pPr>
              <a:defRPr sz="10560"/>
            </a:lvl1pPr>
            <a:lvl2pPr>
              <a:defRPr sz="8800"/>
            </a:lvl2pPr>
            <a:lvl3pPr>
              <a:defRPr sz="7920"/>
            </a:lvl3pPr>
            <a:lvl4pPr>
              <a:defRPr sz="7040"/>
            </a:lvl4pPr>
            <a:lvl5pPr>
              <a:defRPr sz="7040"/>
            </a:lvl5pPr>
            <a:lvl6pPr>
              <a:defRPr sz="7040"/>
            </a:lvl6pPr>
            <a:lvl7pPr>
              <a:defRPr sz="7040"/>
            </a:lvl7pPr>
            <a:lvl8pPr>
              <a:defRPr sz="7040"/>
            </a:lvl8pPr>
            <a:lvl9pPr>
              <a:defRPr sz="704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A062748-8531-F04F-822A-3C3C16AAAA37}" type="datetimeFigureOut">
              <a:rPr lang="en-US" smtClean="0"/>
              <a:t>12/15/16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CA37F0-A28E-4749-9371-406507689A44}" type="slidenum">
              <a:rPr lang="en-US" smtClean="0"/>
              <a:t>‹#›</a:t>
            </a:fld>
            <a:endParaRPr lang="en-US"/>
          </a:p>
        </p:txBody>
      </p:sp>
    </p:spTree>
    <p:extLst>
      <p:ext uri="{BB962C8B-B14F-4D97-AF65-F5344CB8AC3E}">
        <p14:creationId xmlns:p14="http://schemas.microsoft.com/office/powerpoint/2010/main" val="3346977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A062748-8531-F04F-822A-3C3C16AAAA37}" type="datetimeFigureOut">
              <a:rPr lang="en-US" smtClean="0"/>
              <a:t>12/15/16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CA37F0-A28E-4749-9371-406507689A44}" type="slidenum">
              <a:rPr lang="en-US" smtClean="0"/>
              <a:t>‹#›</a:t>
            </a:fld>
            <a:endParaRPr lang="en-US"/>
          </a:p>
        </p:txBody>
      </p:sp>
    </p:spTree>
    <p:extLst>
      <p:ext uri="{BB962C8B-B14F-4D97-AF65-F5344CB8AC3E}">
        <p14:creationId xmlns:p14="http://schemas.microsoft.com/office/powerpoint/2010/main" val="33275221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062748-8531-F04F-822A-3C3C16AAAA37}" type="datetimeFigureOut">
              <a:rPr lang="en-US" smtClean="0"/>
              <a:t>12/15/16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CA37F0-A28E-4749-9371-406507689A44}" type="slidenum">
              <a:rPr lang="en-US" smtClean="0"/>
              <a:t>‹#›</a:t>
            </a:fld>
            <a:endParaRPr lang="en-US"/>
          </a:p>
        </p:txBody>
      </p:sp>
    </p:spTree>
    <p:extLst>
      <p:ext uri="{BB962C8B-B14F-4D97-AF65-F5344CB8AC3E}">
        <p14:creationId xmlns:p14="http://schemas.microsoft.com/office/powerpoint/2010/main" val="3329453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709" y="1310650"/>
            <a:ext cx="13236577" cy="5577840"/>
          </a:xfrm>
        </p:spPr>
        <p:txBody>
          <a:bodyPr anchor="b"/>
          <a:lstStyle>
            <a:lvl1pPr algn="l">
              <a:defRPr sz="8800" b="1"/>
            </a:lvl1pPr>
          </a:lstStyle>
          <a:p>
            <a:r>
              <a:rPr lang="en-US" smtClean="0"/>
              <a:t>Click to edit Master title style</a:t>
            </a:r>
            <a:endParaRPr lang="en-US"/>
          </a:p>
        </p:txBody>
      </p:sp>
      <p:sp>
        <p:nvSpPr>
          <p:cNvPr id="3" name="Content Placeholder 2"/>
          <p:cNvSpPr>
            <a:spLocks noGrp="1"/>
          </p:cNvSpPr>
          <p:nvPr>
            <p:ph idx="1"/>
          </p:nvPr>
        </p:nvSpPr>
        <p:spPr>
          <a:xfrm>
            <a:off x="15730220" y="1310643"/>
            <a:ext cx="22491700" cy="28094942"/>
          </a:xfrm>
        </p:spPr>
        <p:txBody>
          <a:bodyPr/>
          <a:lstStyle>
            <a:lvl1pPr>
              <a:defRPr sz="14080"/>
            </a:lvl1pPr>
            <a:lvl2pPr>
              <a:defRPr sz="12320"/>
            </a:lvl2pPr>
            <a:lvl3pPr>
              <a:defRPr sz="10560"/>
            </a:lvl3pPr>
            <a:lvl4pPr>
              <a:defRPr sz="8800"/>
            </a:lvl4pPr>
            <a:lvl5pPr>
              <a:defRPr sz="8800"/>
            </a:lvl5pPr>
            <a:lvl6pPr>
              <a:defRPr sz="8800"/>
            </a:lvl6pPr>
            <a:lvl7pPr>
              <a:defRPr sz="8800"/>
            </a:lvl7pPr>
            <a:lvl8pPr>
              <a:defRPr sz="8800"/>
            </a:lvl8pPr>
            <a:lvl9pPr>
              <a:defRPr sz="8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011709" y="6888497"/>
            <a:ext cx="13236577" cy="22517102"/>
          </a:xfrm>
        </p:spPr>
        <p:txBody>
          <a:bodyPr/>
          <a:lstStyle>
            <a:lvl1pPr marL="0" indent="0">
              <a:buNone/>
              <a:defRPr sz="6160"/>
            </a:lvl1pPr>
            <a:lvl2pPr marL="2011680" indent="0">
              <a:buNone/>
              <a:defRPr sz="5280"/>
            </a:lvl2pPr>
            <a:lvl3pPr marL="4023360" indent="0">
              <a:buNone/>
              <a:defRPr sz="4400"/>
            </a:lvl3pPr>
            <a:lvl4pPr marL="6035040" indent="0">
              <a:buNone/>
              <a:defRPr sz="3960"/>
            </a:lvl4pPr>
            <a:lvl5pPr marL="8046720" indent="0">
              <a:buNone/>
              <a:defRPr sz="3960"/>
            </a:lvl5pPr>
            <a:lvl6pPr marL="10058400" indent="0">
              <a:buNone/>
              <a:defRPr sz="3960"/>
            </a:lvl6pPr>
            <a:lvl7pPr marL="12070080" indent="0">
              <a:buNone/>
              <a:defRPr sz="3960"/>
            </a:lvl7pPr>
            <a:lvl8pPr marL="14081760" indent="0">
              <a:buNone/>
              <a:defRPr sz="3960"/>
            </a:lvl8pPr>
            <a:lvl9pPr marL="16093440" indent="0">
              <a:buNone/>
              <a:defRPr sz="396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A062748-8531-F04F-822A-3C3C16AAAA37}" type="datetimeFigureOut">
              <a:rPr lang="en-US" smtClean="0"/>
              <a:t>12/15/16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Tree>
    <p:extLst>
      <p:ext uri="{BB962C8B-B14F-4D97-AF65-F5344CB8AC3E}">
        <p14:creationId xmlns:p14="http://schemas.microsoft.com/office/powerpoint/2010/main" val="16719109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6067" y="23042880"/>
            <a:ext cx="24140160" cy="2720342"/>
          </a:xfrm>
        </p:spPr>
        <p:txBody>
          <a:bodyPr anchor="b"/>
          <a:lstStyle>
            <a:lvl1pPr algn="l">
              <a:defRPr sz="8800" b="1"/>
            </a:lvl1pPr>
          </a:lstStyle>
          <a:p>
            <a:r>
              <a:rPr lang="en-US" smtClean="0"/>
              <a:t>Click to edit Master title style</a:t>
            </a:r>
            <a:endParaRPr lang="en-US"/>
          </a:p>
        </p:txBody>
      </p:sp>
      <p:sp>
        <p:nvSpPr>
          <p:cNvPr id="3" name="Picture Placeholder 2"/>
          <p:cNvSpPr>
            <a:spLocks noGrp="1"/>
          </p:cNvSpPr>
          <p:nvPr>
            <p:ph type="pic" idx="1"/>
          </p:nvPr>
        </p:nvSpPr>
        <p:spPr>
          <a:xfrm>
            <a:off x="7886067" y="2941320"/>
            <a:ext cx="24140160" cy="19751040"/>
          </a:xfrm>
        </p:spPr>
        <p:txBody>
          <a:bodyPr/>
          <a:lstStyle>
            <a:lvl1pPr marL="0" indent="0">
              <a:buNone/>
              <a:defRPr sz="14080"/>
            </a:lvl1pPr>
            <a:lvl2pPr marL="2011680" indent="0">
              <a:buNone/>
              <a:defRPr sz="12320"/>
            </a:lvl2pPr>
            <a:lvl3pPr marL="4023360" indent="0">
              <a:buNone/>
              <a:defRPr sz="10560"/>
            </a:lvl3pPr>
            <a:lvl4pPr marL="6035040" indent="0">
              <a:buNone/>
              <a:defRPr sz="8800"/>
            </a:lvl4pPr>
            <a:lvl5pPr marL="8046720" indent="0">
              <a:buNone/>
              <a:defRPr sz="8800"/>
            </a:lvl5pPr>
            <a:lvl6pPr marL="10058400" indent="0">
              <a:buNone/>
              <a:defRPr sz="8800"/>
            </a:lvl6pPr>
            <a:lvl7pPr marL="12070080" indent="0">
              <a:buNone/>
              <a:defRPr sz="8800"/>
            </a:lvl7pPr>
            <a:lvl8pPr marL="14081760" indent="0">
              <a:buNone/>
              <a:defRPr sz="8800"/>
            </a:lvl8pPr>
            <a:lvl9pPr marL="16093440" indent="0">
              <a:buNone/>
              <a:defRPr sz="8800"/>
            </a:lvl9pPr>
          </a:lstStyle>
          <a:p>
            <a:endParaRPr lang="en-US"/>
          </a:p>
        </p:txBody>
      </p:sp>
      <p:sp>
        <p:nvSpPr>
          <p:cNvPr id="4" name="Text Placeholder 3"/>
          <p:cNvSpPr>
            <a:spLocks noGrp="1"/>
          </p:cNvSpPr>
          <p:nvPr>
            <p:ph type="body" sz="half" idx="2"/>
          </p:nvPr>
        </p:nvSpPr>
        <p:spPr>
          <a:xfrm>
            <a:off x="7886067" y="25763222"/>
            <a:ext cx="24140160" cy="3863338"/>
          </a:xfrm>
        </p:spPr>
        <p:txBody>
          <a:bodyPr/>
          <a:lstStyle>
            <a:lvl1pPr marL="0" indent="0">
              <a:buNone/>
              <a:defRPr sz="6160"/>
            </a:lvl1pPr>
            <a:lvl2pPr marL="2011680" indent="0">
              <a:buNone/>
              <a:defRPr sz="5280"/>
            </a:lvl2pPr>
            <a:lvl3pPr marL="4023360" indent="0">
              <a:buNone/>
              <a:defRPr sz="4400"/>
            </a:lvl3pPr>
            <a:lvl4pPr marL="6035040" indent="0">
              <a:buNone/>
              <a:defRPr sz="3960"/>
            </a:lvl4pPr>
            <a:lvl5pPr marL="8046720" indent="0">
              <a:buNone/>
              <a:defRPr sz="3960"/>
            </a:lvl5pPr>
            <a:lvl6pPr marL="10058400" indent="0">
              <a:buNone/>
              <a:defRPr sz="3960"/>
            </a:lvl6pPr>
            <a:lvl7pPr marL="12070080" indent="0">
              <a:buNone/>
              <a:defRPr sz="3960"/>
            </a:lvl7pPr>
            <a:lvl8pPr marL="14081760" indent="0">
              <a:buNone/>
              <a:defRPr sz="3960"/>
            </a:lvl8pPr>
            <a:lvl9pPr marL="16093440" indent="0">
              <a:buNone/>
              <a:defRPr sz="396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A062748-8531-F04F-822A-3C3C16AAAA37}" type="datetimeFigureOut">
              <a:rPr lang="en-US" smtClean="0"/>
              <a:t>12/15/16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CA37F0-A28E-4749-9371-406507689A44}" type="slidenum">
              <a:rPr lang="en-US" smtClean="0"/>
              <a:t>‹#›</a:t>
            </a:fld>
            <a:endParaRPr lang="en-US"/>
          </a:p>
        </p:txBody>
      </p:sp>
    </p:spTree>
    <p:extLst>
      <p:ext uri="{BB962C8B-B14F-4D97-AF65-F5344CB8AC3E}">
        <p14:creationId xmlns:p14="http://schemas.microsoft.com/office/powerpoint/2010/main" val="66153854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1318262"/>
            <a:ext cx="36210240" cy="54864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011680" y="7680963"/>
            <a:ext cx="36210240" cy="217246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011680" y="30510502"/>
            <a:ext cx="9387840" cy="1752600"/>
          </a:xfrm>
          <a:prstGeom prst="rect">
            <a:avLst/>
          </a:prstGeom>
        </p:spPr>
        <p:txBody>
          <a:bodyPr vert="horz" lIns="91440" tIns="45720" rIns="91440" bIns="45720" rtlCol="0" anchor="ctr"/>
          <a:lstStyle>
            <a:lvl1pPr algn="l">
              <a:defRPr sz="5280">
                <a:solidFill>
                  <a:schemeClr val="tx1">
                    <a:tint val="75000"/>
                  </a:schemeClr>
                </a:solidFill>
              </a:defRPr>
            </a:lvl1pPr>
          </a:lstStyle>
          <a:p>
            <a:fld id="{0A062748-8531-F04F-822A-3C3C16AAAA37}" type="datetimeFigureOut">
              <a:rPr lang="en-US" smtClean="0"/>
              <a:t>12/15/16</a:t>
            </a:fld>
            <a:endParaRPr lang="en-US"/>
          </a:p>
        </p:txBody>
      </p:sp>
      <p:sp>
        <p:nvSpPr>
          <p:cNvPr id="5" name="Footer Placeholder 4"/>
          <p:cNvSpPr>
            <a:spLocks noGrp="1"/>
          </p:cNvSpPr>
          <p:nvPr>
            <p:ph type="ftr" sz="quarter" idx="3"/>
          </p:nvPr>
        </p:nvSpPr>
        <p:spPr>
          <a:xfrm>
            <a:off x="13746480" y="30510502"/>
            <a:ext cx="12740640" cy="1752600"/>
          </a:xfrm>
          <a:prstGeom prst="rect">
            <a:avLst/>
          </a:prstGeom>
        </p:spPr>
        <p:txBody>
          <a:bodyPr vert="horz" lIns="91440" tIns="45720" rIns="91440" bIns="45720" rtlCol="0" anchor="ctr"/>
          <a:lstStyle>
            <a:lvl1pPr algn="ctr">
              <a:defRPr sz="52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834080" y="30510502"/>
            <a:ext cx="9387840" cy="1752600"/>
          </a:xfrm>
          <a:prstGeom prst="rect">
            <a:avLst/>
          </a:prstGeom>
        </p:spPr>
        <p:txBody>
          <a:bodyPr vert="horz" lIns="91440" tIns="45720" rIns="91440" bIns="45720" rtlCol="0" anchor="ctr"/>
          <a:lstStyle>
            <a:lvl1pPr algn="r">
              <a:defRPr sz="5280">
                <a:solidFill>
                  <a:schemeClr val="tx1">
                    <a:tint val="75000"/>
                  </a:schemeClr>
                </a:solidFill>
              </a:defRPr>
            </a:lvl1pPr>
          </a:lstStyle>
          <a:p>
            <a:fld id="{6FCA37F0-A28E-4749-9371-406507689A44}" type="slidenum">
              <a:rPr lang="en-US" smtClean="0"/>
              <a:t>‹#›</a:t>
            </a:fld>
            <a:endParaRPr lang="en-US"/>
          </a:p>
        </p:txBody>
      </p:sp>
    </p:spTree>
    <p:extLst>
      <p:ext uri="{BB962C8B-B14F-4D97-AF65-F5344CB8AC3E}">
        <p14:creationId xmlns:p14="http://schemas.microsoft.com/office/powerpoint/2010/main" val="1037404031"/>
      </p:ext>
    </p:extLst>
  </p:cSld>
  <p:clrMap bg1="lt1" tx1="dk1" bg2="lt2" tx2="dk2" accent1="accent1" accent2="accent2" accent3="accent3" accent4="accent4" accent5="accent5" accent6="accent6" hlink="hlink" folHlink="folHlink"/>
  <p:sldLayoutIdLst>
    <p:sldLayoutId id="2147484363" r:id="rId1"/>
    <p:sldLayoutId id="2147484364" r:id="rId2"/>
    <p:sldLayoutId id="2147484365" r:id="rId3"/>
    <p:sldLayoutId id="2147484366" r:id="rId4"/>
    <p:sldLayoutId id="2147484367" r:id="rId5"/>
    <p:sldLayoutId id="2147484368" r:id="rId6"/>
    <p:sldLayoutId id="2147484369" r:id="rId7"/>
    <p:sldLayoutId id="2147484370" r:id="rId8"/>
    <p:sldLayoutId id="2147484371" r:id="rId9"/>
    <p:sldLayoutId id="2147484372" r:id="rId10"/>
    <p:sldLayoutId id="2147484373" r:id="rId11"/>
  </p:sldLayoutIdLst>
  <p:txStyles>
    <p:titleStyle>
      <a:lvl1pPr algn="ctr" defTabSz="2011680" rtl="0" eaLnBrk="1" latinLnBrk="0" hangingPunct="1">
        <a:spcBef>
          <a:spcPct val="0"/>
        </a:spcBef>
        <a:buNone/>
        <a:defRPr sz="19360" kern="1200">
          <a:solidFill>
            <a:schemeClr val="tx1"/>
          </a:solidFill>
          <a:latin typeface="+mj-lt"/>
          <a:ea typeface="+mj-ea"/>
          <a:cs typeface="+mj-cs"/>
        </a:defRPr>
      </a:lvl1pPr>
    </p:titleStyle>
    <p:bodyStyle>
      <a:lvl1pPr marL="1508760" indent="-1508760" algn="l" defTabSz="2011680" rtl="0" eaLnBrk="1" latinLnBrk="0" hangingPunct="1">
        <a:spcBef>
          <a:spcPct val="20000"/>
        </a:spcBef>
        <a:buFont typeface="Arial"/>
        <a:buChar char="•"/>
        <a:defRPr sz="14080" kern="1200">
          <a:solidFill>
            <a:schemeClr val="tx1"/>
          </a:solidFill>
          <a:latin typeface="+mn-lt"/>
          <a:ea typeface="+mn-ea"/>
          <a:cs typeface="+mn-cs"/>
        </a:defRPr>
      </a:lvl1pPr>
      <a:lvl2pPr marL="3268980" indent="-1257300" algn="l" defTabSz="2011680" rtl="0" eaLnBrk="1" latinLnBrk="0" hangingPunct="1">
        <a:spcBef>
          <a:spcPct val="20000"/>
        </a:spcBef>
        <a:buFont typeface="Arial"/>
        <a:buChar char="–"/>
        <a:defRPr sz="12320" kern="1200">
          <a:solidFill>
            <a:schemeClr val="tx1"/>
          </a:solidFill>
          <a:latin typeface="+mn-lt"/>
          <a:ea typeface="+mn-ea"/>
          <a:cs typeface="+mn-cs"/>
        </a:defRPr>
      </a:lvl2pPr>
      <a:lvl3pPr marL="5029200" indent="-1005840" algn="l" defTabSz="2011680" rtl="0" eaLnBrk="1" latinLnBrk="0" hangingPunct="1">
        <a:spcBef>
          <a:spcPct val="20000"/>
        </a:spcBef>
        <a:buFont typeface="Arial"/>
        <a:buChar char="•"/>
        <a:defRPr sz="10560" kern="1200">
          <a:solidFill>
            <a:schemeClr val="tx1"/>
          </a:solidFill>
          <a:latin typeface="+mn-lt"/>
          <a:ea typeface="+mn-ea"/>
          <a:cs typeface="+mn-cs"/>
        </a:defRPr>
      </a:lvl3pPr>
      <a:lvl4pPr marL="7040880" indent="-1005840" algn="l" defTabSz="2011680" rtl="0" eaLnBrk="1" latinLnBrk="0" hangingPunct="1">
        <a:spcBef>
          <a:spcPct val="20000"/>
        </a:spcBef>
        <a:buFont typeface="Arial"/>
        <a:buChar char="–"/>
        <a:defRPr sz="8800" kern="1200">
          <a:solidFill>
            <a:schemeClr val="tx1"/>
          </a:solidFill>
          <a:latin typeface="+mn-lt"/>
          <a:ea typeface="+mn-ea"/>
          <a:cs typeface="+mn-cs"/>
        </a:defRPr>
      </a:lvl4pPr>
      <a:lvl5pPr marL="9052560" indent="-1005840" algn="l" defTabSz="2011680" rtl="0" eaLnBrk="1" latinLnBrk="0" hangingPunct="1">
        <a:spcBef>
          <a:spcPct val="20000"/>
        </a:spcBef>
        <a:buFont typeface="Arial"/>
        <a:buChar char="»"/>
        <a:defRPr sz="8800" kern="1200">
          <a:solidFill>
            <a:schemeClr val="tx1"/>
          </a:solidFill>
          <a:latin typeface="+mn-lt"/>
          <a:ea typeface="+mn-ea"/>
          <a:cs typeface="+mn-cs"/>
        </a:defRPr>
      </a:lvl5pPr>
      <a:lvl6pPr marL="11064240" indent="-1005840" algn="l" defTabSz="2011680" rtl="0" eaLnBrk="1" latinLnBrk="0" hangingPunct="1">
        <a:spcBef>
          <a:spcPct val="20000"/>
        </a:spcBef>
        <a:buFont typeface="Arial"/>
        <a:buChar char="•"/>
        <a:defRPr sz="8800" kern="1200">
          <a:solidFill>
            <a:schemeClr val="tx1"/>
          </a:solidFill>
          <a:latin typeface="+mn-lt"/>
          <a:ea typeface="+mn-ea"/>
          <a:cs typeface="+mn-cs"/>
        </a:defRPr>
      </a:lvl6pPr>
      <a:lvl7pPr marL="13075920" indent="-1005840" algn="l" defTabSz="2011680" rtl="0" eaLnBrk="1" latinLnBrk="0" hangingPunct="1">
        <a:spcBef>
          <a:spcPct val="20000"/>
        </a:spcBef>
        <a:buFont typeface="Arial"/>
        <a:buChar char="•"/>
        <a:defRPr sz="8800" kern="1200">
          <a:solidFill>
            <a:schemeClr val="tx1"/>
          </a:solidFill>
          <a:latin typeface="+mn-lt"/>
          <a:ea typeface="+mn-ea"/>
          <a:cs typeface="+mn-cs"/>
        </a:defRPr>
      </a:lvl7pPr>
      <a:lvl8pPr marL="15087600" indent="-1005840" algn="l" defTabSz="2011680" rtl="0" eaLnBrk="1" latinLnBrk="0" hangingPunct="1">
        <a:spcBef>
          <a:spcPct val="20000"/>
        </a:spcBef>
        <a:buFont typeface="Arial"/>
        <a:buChar char="•"/>
        <a:defRPr sz="8800" kern="1200">
          <a:solidFill>
            <a:schemeClr val="tx1"/>
          </a:solidFill>
          <a:latin typeface="+mn-lt"/>
          <a:ea typeface="+mn-ea"/>
          <a:cs typeface="+mn-cs"/>
        </a:defRPr>
      </a:lvl8pPr>
      <a:lvl9pPr marL="17099280" indent="-1005840" algn="l" defTabSz="2011680" rtl="0" eaLnBrk="1" latinLnBrk="0" hangingPunct="1">
        <a:spcBef>
          <a:spcPct val="20000"/>
        </a:spcBef>
        <a:buFont typeface="Arial"/>
        <a:buChar char="•"/>
        <a:defRPr sz="8800" kern="1200">
          <a:solidFill>
            <a:schemeClr val="tx1"/>
          </a:solidFill>
          <a:latin typeface="+mn-lt"/>
          <a:ea typeface="+mn-ea"/>
          <a:cs typeface="+mn-cs"/>
        </a:defRPr>
      </a:lvl9pPr>
    </p:bodyStyle>
    <p:otherStyle>
      <a:defPPr>
        <a:defRPr lang="en-US"/>
      </a:defPPr>
      <a:lvl1pPr marL="0" algn="l" defTabSz="2011680" rtl="0" eaLnBrk="1" latinLnBrk="0" hangingPunct="1">
        <a:defRPr sz="7920" kern="1200">
          <a:solidFill>
            <a:schemeClr val="tx1"/>
          </a:solidFill>
          <a:latin typeface="+mn-lt"/>
          <a:ea typeface="+mn-ea"/>
          <a:cs typeface="+mn-cs"/>
        </a:defRPr>
      </a:lvl1pPr>
      <a:lvl2pPr marL="2011680" algn="l" defTabSz="2011680" rtl="0" eaLnBrk="1" latinLnBrk="0" hangingPunct="1">
        <a:defRPr sz="7920" kern="1200">
          <a:solidFill>
            <a:schemeClr val="tx1"/>
          </a:solidFill>
          <a:latin typeface="+mn-lt"/>
          <a:ea typeface="+mn-ea"/>
          <a:cs typeface="+mn-cs"/>
        </a:defRPr>
      </a:lvl2pPr>
      <a:lvl3pPr marL="4023360" algn="l" defTabSz="2011680" rtl="0" eaLnBrk="1" latinLnBrk="0" hangingPunct="1">
        <a:defRPr sz="7920" kern="1200">
          <a:solidFill>
            <a:schemeClr val="tx1"/>
          </a:solidFill>
          <a:latin typeface="+mn-lt"/>
          <a:ea typeface="+mn-ea"/>
          <a:cs typeface="+mn-cs"/>
        </a:defRPr>
      </a:lvl3pPr>
      <a:lvl4pPr marL="6035040" algn="l" defTabSz="2011680" rtl="0" eaLnBrk="1" latinLnBrk="0" hangingPunct="1">
        <a:defRPr sz="7920" kern="1200">
          <a:solidFill>
            <a:schemeClr val="tx1"/>
          </a:solidFill>
          <a:latin typeface="+mn-lt"/>
          <a:ea typeface="+mn-ea"/>
          <a:cs typeface="+mn-cs"/>
        </a:defRPr>
      </a:lvl4pPr>
      <a:lvl5pPr marL="8046720" algn="l" defTabSz="2011680" rtl="0" eaLnBrk="1" latinLnBrk="0" hangingPunct="1">
        <a:defRPr sz="7920" kern="1200">
          <a:solidFill>
            <a:schemeClr val="tx1"/>
          </a:solidFill>
          <a:latin typeface="+mn-lt"/>
          <a:ea typeface="+mn-ea"/>
          <a:cs typeface="+mn-cs"/>
        </a:defRPr>
      </a:lvl5pPr>
      <a:lvl6pPr marL="10058400" algn="l" defTabSz="2011680" rtl="0" eaLnBrk="1" latinLnBrk="0" hangingPunct="1">
        <a:defRPr sz="7920" kern="1200">
          <a:solidFill>
            <a:schemeClr val="tx1"/>
          </a:solidFill>
          <a:latin typeface="+mn-lt"/>
          <a:ea typeface="+mn-ea"/>
          <a:cs typeface="+mn-cs"/>
        </a:defRPr>
      </a:lvl6pPr>
      <a:lvl7pPr marL="12070080" algn="l" defTabSz="2011680" rtl="0" eaLnBrk="1" latinLnBrk="0" hangingPunct="1">
        <a:defRPr sz="7920" kern="1200">
          <a:solidFill>
            <a:schemeClr val="tx1"/>
          </a:solidFill>
          <a:latin typeface="+mn-lt"/>
          <a:ea typeface="+mn-ea"/>
          <a:cs typeface="+mn-cs"/>
        </a:defRPr>
      </a:lvl7pPr>
      <a:lvl8pPr marL="14081760" algn="l" defTabSz="2011680" rtl="0" eaLnBrk="1" latinLnBrk="0" hangingPunct="1">
        <a:defRPr sz="7920" kern="1200">
          <a:solidFill>
            <a:schemeClr val="tx1"/>
          </a:solidFill>
          <a:latin typeface="+mn-lt"/>
          <a:ea typeface="+mn-ea"/>
          <a:cs typeface="+mn-cs"/>
        </a:defRPr>
      </a:lvl8pPr>
      <a:lvl9pPr marL="16093440" algn="l" defTabSz="2011680" rtl="0" eaLnBrk="1" latinLnBrk="0" hangingPunct="1">
        <a:defRPr sz="7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17389"/>
            <a:ext cx="40233600" cy="3172154"/>
          </a:xfrm>
          <a:prstGeom prst="rect">
            <a:avLst/>
          </a:prstGeom>
          <a:solidFill>
            <a:schemeClr val="tx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208">
              <a:solidFill>
                <a:schemeClr val="accent1"/>
              </a:solidFill>
            </a:endParaRPr>
          </a:p>
        </p:txBody>
      </p:sp>
      <p:sp>
        <p:nvSpPr>
          <p:cNvPr id="5" name="Rectangle 4"/>
          <p:cNvSpPr/>
          <p:nvPr/>
        </p:nvSpPr>
        <p:spPr>
          <a:xfrm>
            <a:off x="4758862" y="772918"/>
            <a:ext cx="30337010" cy="1751249"/>
          </a:xfrm>
          <a:prstGeom prst="rect">
            <a:avLst/>
          </a:prstGeom>
        </p:spPr>
        <p:txBody>
          <a:bodyPr wrap="square">
            <a:spAutoFit/>
          </a:bodyPr>
          <a:lstStyle/>
          <a:p>
            <a:pPr algn="ctr"/>
            <a:r>
              <a:rPr lang="en-US" sz="6160" b="1" dirty="0">
                <a:solidFill>
                  <a:schemeClr val="bg1"/>
                </a:solidFill>
              </a:rPr>
              <a:t>In-depth analysis of the Great Firewall of China</a:t>
            </a:r>
          </a:p>
          <a:p>
            <a:pPr algn="ctr"/>
            <a:r>
              <a:rPr lang="en-US" sz="4620" b="1" dirty="0">
                <a:solidFill>
                  <a:schemeClr val="bg1"/>
                </a:solidFill>
              </a:rPr>
              <a:t>Chao Tang, COMP 116, December 14, 2016</a:t>
            </a:r>
            <a:endParaRPr lang="en-US" sz="4620" dirty="0">
              <a:solidFill>
                <a:schemeClr val="bg1"/>
              </a:solidFill>
            </a:endParaRPr>
          </a:p>
        </p:txBody>
      </p:sp>
      <p:pic>
        <p:nvPicPr>
          <p:cNvPr id="7" name="Picture 6"/>
          <p:cNvPicPr>
            <a:picLocks noChangeAspect="1"/>
          </p:cNvPicPr>
          <p:nvPr/>
        </p:nvPicPr>
        <p:blipFill>
          <a:blip r:embed="rId3"/>
          <a:stretch>
            <a:fillRect/>
          </a:stretch>
        </p:blipFill>
        <p:spPr>
          <a:xfrm>
            <a:off x="-76192" y="76593"/>
            <a:ext cx="4835054" cy="3143901"/>
          </a:xfrm>
          <a:prstGeom prst="rect">
            <a:avLst/>
          </a:prstGeom>
        </p:spPr>
      </p:pic>
      <p:sp>
        <p:nvSpPr>
          <p:cNvPr id="19" name="TextBox 18"/>
          <p:cNvSpPr txBox="1"/>
          <p:nvPr/>
        </p:nvSpPr>
        <p:spPr>
          <a:xfrm>
            <a:off x="0" y="3248165"/>
            <a:ext cx="40233600" cy="433965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sz="5200" b="1" dirty="0">
                <a:solidFill>
                  <a:schemeClr val="accent3"/>
                </a:solidFill>
              </a:rPr>
              <a:t>Abstract</a:t>
            </a:r>
          </a:p>
          <a:p>
            <a:pPr algn="ctr"/>
            <a:r>
              <a:rPr lang="en-US" sz="3200" dirty="0"/>
              <a:t>Created by the Golden Shield Project, the Great Firewall of China (GFW) is the backbone of world’s largest system of censorship. As an on-path system, the GFW can monitor traffic and inject additional packets, but cannot stop in-flight packets from reaching its destination. It achieves censorship using three main techniques: First, it inspects all Internet traffic between China and the rest of the world, then terminate connections containing censored content by injecting forged TCP Reset packets to both ends. With the advent of HTTPS, which cannot be decrypted by the GFW, TCP RST has seen fewer use in recent years. Second, the GFW blocks access to specific IP addresses through the gateway routers of all Chinese ISPs. Third, it uses DNS tampering to return false IP addresses in response to DNS queries to blocked domains. This affects queries to both domestic and foreign DNS services. IP blocking and DNS tampering together are the bread and butter of GFW, effectively cutting off all access to blocked websites. But, such draconian methods inevitably cause over-censoring and collateral damage to international web traffic flowing through China and innocent websites. The three main ways a user can bypass the GFW are the use of VPNs, Proxies, and Tor. However, GFW can use deep packet inspection and machine learning to shutdown suspected VPN or proxy tunnels, and use an active probing system to shutdown Tor bridge relays. As of today, few commercial VPN services and the latest Tor protocols using Pluggable Transports are viable approaches.</a:t>
            </a:r>
          </a:p>
        </p:txBody>
      </p:sp>
      <p:pic>
        <p:nvPicPr>
          <p:cNvPr id="20" name="Picture 19" descr="../1.png"/>
          <p:cNvPicPr>
            <a:picLocks/>
          </p:cNvPicPr>
          <p:nvPr/>
        </p:nvPicPr>
        <p:blipFill>
          <a:blip r:embed="rId4">
            <a:extLst>
              <a:ext uri="{28A0092B-C50C-407E-A947-70E740481C1C}">
                <a14:useLocalDpi xmlns:a14="http://schemas.microsoft.com/office/drawing/2010/main" val="0"/>
              </a:ext>
            </a:extLst>
          </a:blip>
          <a:srcRect/>
          <a:stretch>
            <a:fillRect/>
          </a:stretch>
        </p:blipFill>
        <p:spPr bwMode="auto">
          <a:xfrm>
            <a:off x="0" y="8721980"/>
            <a:ext cx="13435762" cy="4590098"/>
          </a:xfrm>
          <a:prstGeom prst="rect">
            <a:avLst/>
          </a:prstGeom>
          <a:noFill/>
          <a:ln>
            <a:noFill/>
          </a:ln>
        </p:spPr>
      </p:pic>
      <p:cxnSp>
        <p:nvCxnSpPr>
          <p:cNvPr id="3" name="Straight Connector 2"/>
          <p:cNvCxnSpPr/>
          <p:nvPr/>
        </p:nvCxnSpPr>
        <p:spPr>
          <a:xfrm>
            <a:off x="13484397" y="7843910"/>
            <a:ext cx="0" cy="17247114"/>
          </a:xfrm>
          <a:prstGeom prst="line">
            <a:avLst/>
          </a:prstGeom>
          <a:ln>
            <a:solidFill>
              <a:schemeClr val="accent1"/>
            </a:solidFill>
          </a:ln>
        </p:spPr>
        <p:style>
          <a:lnRef idx="2">
            <a:schemeClr val="accent1"/>
          </a:lnRef>
          <a:fillRef idx="0">
            <a:schemeClr val="accent1"/>
          </a:fillRef>
          <a:effectRef idx="1">
            <a:schemeClr val="accent1"/>
          </a:effectRef>
          <a:fontRef idx="minor">
            <a:schemeClr val="tx1"/>
          </a:fontRef>
        </p:style>
      </p:cxnSp>
      <p:pic>
        <p:nvPicPr>
          <p:cNvPr id="26" name="Picture 25"/>
          <p:cNvPicPr>
            <a:picLocks/>
          </p:cNvPicPr>
          <p:nvPr/>
        </p:nvPicPr>
        <p:blipFill rotWithShape="1">
          <a:blip r:embed="rId5">
            <a:extLst>
              <a:ext uri="{28A0092B-C50C-407E-A947-70E740481C1C}">
                <a14:useLocalDpi xmlns:a14="http://schemas.microsoft.com/office/drawing/2010/main" val="0"/>
              </a:ext>
            </a:extLst>
          </a:blip>
          <a:srcRect t="41947" b="5697"/>
          <a:stretch/>
        </p:blipFill>
        <p:spPr bwMode="auto">
          <a:xfrm>
            <a:off x="469084" y="19184625"/>
            <a:ext cx="12673584" cy="3117000"/>
          </a:xfrm>
          <a:prstGeom prst="rect">
            <a:avLst/>
          </a:prstGeom>
          <a:noFill/>
          <a:ln>
            <a:noFill/>
          </a:ln>
        </p:spPr>
      </p:pic>
      <p:sp>
        <p:nvSpPr>
          <p:cNvPr id="10" name="Rectangle 9"/>
          <p:cNvSpPr/>
          <p:nvPr/>
        </p:nvSpPr>
        <p:spPr>
          <a:xfrm>
            <a:off x="381089" y="22577786"/>
            <a:ext cx="12673584" cy="2308324"/>
          </a:xfrm>
          <a:prstGeom prst="rect">
            <a:avLst/>
          </a:prstGeom>
          <a:ln>
            <a:solidFill>
              <a:schemeClr val="accent1"/>
            </a:solidFill>
          </a:ln>
        </p:spPr>
        <p:txBody>
          <a:bodyPr wrap="square">
            <a:spAutoFit/>
          </a:bodyPr>
          <a:lstStyle/>
          <a:p>
            <a:pPr algn="ctr">
              <a:tabLst>
                <a:tab pos="22128480" algn="l"/>
              </a:tabLst>
            </a:pPr>
            <a:r>
              <a:rPr lang="en-US" sz="2400" b="1" dirty="0" smtClean="0">
                <a:solidFill>
                  <a:schemeClr val="accent1"/>
                </a:solidFill>
              </a:rPr>
              <a:t>Failed Attempt</a:t>
            </a:r>
            <a:endParaRPr lang="en-US" sz="2400" i="1" dirty="0" smtClean="0">
              <a:latin typeface="Calibri" charset="0"/>
              <a:ea typeface="DengXian" charset="-122"/>
              <a:cs typeface="Times New Roman" charset="0"/>
            </a:endParaRPr>
          </a:p>
          <a:p>
            <a:pPr algn="ctr">
              <a:tabLst>
                <a:tab pos="22128480" algn="l"/>
              </a:tabLst>
            </a:pPr>
            <a:r>
              <a:rPr lang="en-US" sz="2400" i="1" dirty="0" smtClean="0">
                <a:latin typeface="Calibri" charset="0"/>
                <a:ea typeface="DengXian" charset="-122"/>
                <a:cs typeface="Times New Roman" charset="0"/>
              </a:rPr>
              <a:t>While </a:t>
            </a:r>
            <a:r>
              <a:rPr lang="en-US" sz="2400" i="1" dirty="0">
                <a:latin typeface="Calibri" charset="0"/>
                <a:ea typeface="DengXian" charset="-122"/>
                <a:cs typeface="Times New Roman" charset="0"/>
              </a:rPr>
              <a:t>connected to a VPN server in Shenzhen, the author </a:t>
            </a:r>
            <a:r>
              <a:rPr lang="en-US" sz="2400" i="1" dirty="0" smtClean="0">
                <a:latin typeface="Calibri" charset="0"/>
                <a:ea typeface="DengXian" charset="-122"/>
                <a:cs typeface="Times New Roman" charset="0"/>
              </a:rPr>
              <a:t>used Yahoo to search for the censored string “</a:t>
            </a:r>
            <a:r>
              <a:rPr lang="en-US" sz="2400" i="1" dirty="0" err="1" smtClean="0">
                <a:latin typeface="Calibri" charset="0"/>
                <a:ea typeface="DengXian" charset="-122"/>
                <a:cs typeface="Times New Roman" charset="0"/>
              </a:rPr>
              <a:t>falun</a:t>
            </a:r>
            <a:r>
              <a:rPr lang="en-US" sz="2400" i="1" dirty="0" smtClean="0">
                <a:latin typeface="Calibri" charset="0"/>
                <a:ea typeface="DengXian" charset="-122"/>
                <a:cs typeface="Times New Roman" charset="0"/>
              </a:rPr>
              <a:t>”. The author was unable to connect to websites from the results page, evident by TCP Retransmissions. The author </a:t>
            </a:r>
            <a:r>
              <a:rPr lang="en-US" sz="2400" i="1" dirty="0">
                <a:latin typeface="Calibri" charset="0"/>
                <a:ea typeface="DengXian" charset="-122"/>
                <a:cs typeface="Times New Roman" charset="0"/>
              </a:rPr>
              <a:t>initially </a:t>
            </a:r>
            <a:r>
              <a:rPr lang="en-US" sz="2400" i="1" dirty="0" smtClean="0">
                <a:latin typeface="Calibri" charset="0"/>
                <a:ea typeface="DengXian" charset="-122"/>
                <a:cs typeface="Times New Roman" charset="0"/>
              </a:rPr>
              <a:t>thought the </a:t>
            </a:r>
            <a:r>
              <a:rPr lang="en-US" sz="2400" i="1" dirty="0">
                <a:latin typeface="Calibri" charset="0"/>
                <a:ea typeface="DengXian" charset="-122"/>
                <a:cs typeface="Times New Roman" charset="0"/>
              </a:rPr>
              <a:t>five TCP RST packets </a:t>
            </a:r>
            <a:r>
              <a:rPr lang="en-US" sz="2400" i="1" dirty="0" smtClean="0">
                <a:latin typeface="Calibri" charset="0"/>
                <a:ea typeface="DengXian" charset="-122"/>
                <a:cs typeface="Times New Roman" charset="0"/>
              </a:rPr>
              <a:t>were </a:t>
            </a:r>
            <a:r>
              <a:rPr lang="en-US" sz="2400" i="1" dirty="0">
                <a:latin typeface="Calibri" charset="0"/>
                <a:ea typeface="DengXian" charset="-122"/>
                <a:cs typeface="Times New Roman" charset="0"/>
              </a:rPr>
              <a:t>the doings of GFW. However, the ACK number of the packets were all 0, which </a:t>
            </a:r>
            <a:r>
              <a:rPr lang="en-US" sz="2400" i="1" dirty="0" smtClean="0">
                <a:latin typeface="Calibri" charset="0"/>
                <a:ea typeface="DengXian" charset="-122"/>
                <a:cs typeface="Times New Roman" charset="0"/>
              </a:rPr>
              <a:t>is uncharacteristic </a:t>
            </a:r>
            <a:r>
              <a:rPr lang="en-US" sz="2400" i="1" dirty="0">
                <a:latin typeface="Calibri" charset="0"/>
                <a:ea typeface="DengXian" charset="-122"/>
                <a:cs typeface="Times New Roman" charset="0"/>
              </a:rPr>
              <a:t>of forged TCP RST packets. Thus, </a:t>
            </a:r>
            <a:r>
              <a:rPr lang="en-US" sz="2400" i="1" dirty="0" smtClean="0">
                <a:latin typeface="Calibri" charset="0"/>
                <a:ea typeface="DengXian" charset="-122"/>
                <a:cs typeface="Times New Roman" charset="0"/>
              </a:rPr>
              <a:t>it </a:t>
            </a:r>
            <a:r>
              <a:rPr lang="en-US" sz="2400" i="1" dirty="0">
                <a:latin typeface="Calibri" charset="0"/>
                <a:ea typeface="DengXian" charset="-122"/>
                <a:cs typeface="Times New Roman" charset="0"/>
              </a:rPr>
              <a:t>is unlikely that GFW was at play here.</a:t>
            </a:r>
            <a:endParaRPr lang="en-US" sz="2400" dirty="0">
              <a:latin typeface="Calibri" charset="0"/>
              <a:ea typeface="DengXian" charset="-122"/>
              <a:cs typeface="Times New Roman" charset="0"/>
            </a:endParaRPr>
          </a:p>
        </p:txBody>
      </p:sp>
      <p:pic>
        <p:nvPicPr>
          <p:cNvPr id="28" name="Picture 27"/>
          <p:cNvPicPr>
            <a:picLocks/>
          </p:cNvPicPr>
          <p:nvPr/>
        </p:nvPicPr>
        <p:blipFill rotWithShape="1">
          <a:blip r:embed="rId6"/>
          <a:srcRect b="62324"/>
          <a:stretch/>
        </p:blipFill>
        <p:spPr bwMode="auto">
          <a:xfrm>
            <a:off x="13768663" y="19236968"/>
            <a:ext cx="12673584" cy="3118104"/>
          </a:xfrm>
          <a:prstGeom prst="rect">
            <a:avLst/>
          </a:prstGeom>
          <a:ln>
            <a:noFill/>
          </a:ln>
          <a:extLst>
            <a:ext uri="{53640926-AAD7-44D8-BBD7-CCE9431645EC}">
              <a14:shadowObscured xmlns:a14="http://schemas.microsoft.com/office/drawing/2010/main"/>
            </a:ext>
          </a:extLst>
        </p:spPr>
      </p:pic>
      <p:pic>
        <p:nvPicPr>
          <p:cNvPr id="29" name="Picture 28" descr="../2.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8523210" y="8745804"/>
            <a:ext cx="10507482" cy="4590288"/>
          </a:xfrm>
          <a:prstGeom prst="rect">
            <a:avLst/>
          </a:prstGeom>
          <a:noFill/>
          <a:ln>
            <a:noFill/>
          </a:ln>
        </p:spPr>
      </p:pic>
      <p:pic>
        <p:nvPicPr>
          <p:cNvPr id="30" name="Picture 29"/>
          <p:cNvPicPr>
            <a:picLocks/>
          </p:cNvPicPr>
          <p:nvPr/>
        </p:nvPicPr>
        <p:blipFill rotWithShape="1">
          <a:blip r:embed="rId8"/>
          <a:srcRect r="15115"/>
          <a:stretch/>
        </p:blipFill>
        <p:spPr>
          <a:xfrm>
            <a:off x="27088092" y="19183521"/>
            <a:ext cx="12673584" cy="3118104"/>
          </a:xfrm>
          <a:prstGeom prst="rect">
            <a:avLst/>
          </a:prstGeom>
        </p:spPr>
      </p:pic>
      <p:pic>
        <p:nvPicPr>
          <p:cNvPr id="32" name="Picture 31" descr="../3.png"/>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727561" y="26839056"/>
            <a:ext cx="4806650" cy="5363187"/>
          </a:xfrm>
          <a:prstGeom prst="rect">
            <a:avLst/>
          </a:prstGeom>
          <a:noFill/>
          <a:ln>
            <a:noFill/>
          </a:ln>
        </p:spPr>
      </p:pic>
      <p:cxnSp>
        <p:nvCxnSpPr>
          <p:cNvPr id="33" name="Straight Connector 32"/>
          <p:cNvCxnSpPr/>
          <p:nvPr/>
        </p:nvCxnSpPr>
        <p:spPr>
          <a:xfrm>
            <a:off x="26732058" y="7843910"/>
            <a:ext cx="0" cy="17247114"/>
          </a:xfrm>
          <a:prstGeom prst="line">
            <a:avLst/>
          </a:prstGeom>
          <a:ln>
            <a:solidFill>
              <a:schemeClr val="accent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H="1">
            <a:off x="298390" y="25273904"/>
            <a:ext cx="39615170" cy="0"/>
          </a:xfrm>
          <a:prstGeom prst="line">
            <a:avLst/>
          </a:prstGeom>
          <a:ln>
            <a:solidFill>
              <a:schemeClr val="accent1"/>
            </a:solidFill>
          </a:ln>
        </p:spPr>
        <p:style>
          <a:lnRef idx="2">
            <a:schemeClr val="accent1"/>
          </a:lnRef>
          <a:fillRef idx="0">
            <a:schemeClr val="accent1"/>
          </a:fillRef>
          <a:effectRef idx="1">
            <a:schemeClr val="accent1"/>
          </a:effectRef>
          <a:fontRef idx="minor">
            <a:schemeClr val="tx1"/>
          </a:fontRef>
        </p:style>
      </p:cxnSp>
      <p:sp>
        <p:nvSpPr>
          <p:cNvPr id="17" name="Rectangle 16"/>
          <p:cNvSpPr/>
          <p:nvPr/>
        </p:nvSpPr>
        <p:spPr>
          <a:xfrm>
            <a:off x="5373795" y="7808537"/>
            <a:ext cx="2887265" cy="892552"/>
          </a:xfrm>
          <a:prstGeom prst="rect">
            <a:avLst/>
          </a:prstGeom>
        </p:spPr>
        <p:txBody>
          <a:bodyPr wrap="none">
            <a:spAutoFit/>
          </a:bodyPr>
          <a:lstStyle/>
          <a:p>
            <a:r>
              <a:rPr lang="en-US" sz="5200" b="1" dirty="0" smtClean="0">
                <a:solidFill>
                  <a:schemeClr val="accent1"/>
                </a:solidFill>
                <a:latin typeface="Calibri" charset="0"/>
                <a:ea typeface="DengXian" charset="-122"/>
                <a:cs typeface="Times New Roman" charset="0"/>
              </a:rPr>
              <a:t>TCP Reset</a:t>
            </a:r>
            <a:endParaRPr lang="en-US" sz="5200" dirty="0"/>
          </a:p>
        </p:txBody>
      </p:sp>
      <p:sp>
        <p:nvSpPr>
          <p:cNvPr id="53" name="TextBox 52"/>
          <p:cNvSpPr txBox="1"/>
          <p:nvPr/>
        </p:nvSpPr>
        <p:spPr>
          <a:xfrm>
            <a:off x="482805" y="13589342"/>
            <a:ext cx="12669246" cy="2062103"/>
          </a:xfrm>
          <a:prstGeom prst="rect">
            <a:avLst/>
          </a:prstGeom>
          <a:ln>
            <a:solidFill>
              <a:schemeClr val="accent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1"/>
                </a:solidFill>
              </a:rPr>
              <a:t>How It works</a:t>
            </a:r>
            <a:endParaRPr lang="en-US" sz="3200" b="1" dirty="0" smtClean="0"/>
          </a:p>
          <a:p>
            <a:pPr algn="ctr"/>
            <a:r>
              <a:rPr lang="en-US" sz="2400" dirty="0" smtClean="0"/>
              <a:t>The </a:t>
            </a:r>
            <a:r>
              <a:rPr lang="en-US" sz="2400" dirty="0"/>
              <a:t>GFW inspects traffic by passing copies to out-of-band devices based on Intrusion Detection Systems. The original packets are unaffected, while the IDS inspects the content of the packet and the requested </a:t>
            </a:r>
            <a:r>
              <a:rPr lang="en-US" sz="2400" dirty="0" smtClean="0"/>
              <a:t>URL. </a:t>
            </a:r>
            <a:r>
              <a:rPr lang="en-US" sz="2400" dirty="0"/>
              <a:t>Once the IDS detects blacklisted keywords, the GFW router injects multiple forged TCP RST packets to both endpoints, forcing the connection to be dropped</a:t>
            </a:r>
            <a:r>
              <a:rPr lang="en-US" sz="2400" dirty="0" smtClean="0"/>
              <a:t>.</a:t>
            </a:r>
            <a:endParaRPr lang="en-US" sz="2400" dirty="0"/>
          </a:p>
        </p:txBody>
      </p:sp>
      <p:sp>
        <p:nvSpPr>
          <p:cNvPr id="58" name="TextBox 57"/>
          <p:cNvSpPr txBox="1"/>
          <p:nvPr/>
        </p:nvSpPr>
        <p:spPr>
          <a:xfrm>
            <a:off x="482805" y="15996992"/>
            <a:ext cx="6108448" cy="2798064"/>
          </a:xfrm>
          <a:prstGeom prst="rect">
            <a:avLst/>
          </a:prstGeom>
          <a:ln>
            <a:solidFill>
              <a:schemeClr val="accent2"/>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2"/>
                </a:solidFill>
              </a:rPr>
              <a:t>Pros</a:t>
            </a:r>
            <a:endParaRPr lang="en-US" sz="3600" b="1" dirty="0" smtClean="0">
              <a:solidFill>
                <a:schemeClr val="accent2"/>
              </a:solidFill>
            </a:endParaRPr>
          </a:p>
          <a:p>
            <a:r>
              <a:rPr lang="en-US" sz="2400" dirty="0" smtClean="0"/>
              <a:t>- On-path architecture is efficient and does not create a bottleneck</a:t>
            </a:r>
          </a:p>
          <a:p>
            <a:r>
              <a:rPr lang="en-US" sz="2400" dirty="0"/>
              <a:t>-</a:t>
            </a:r>
            <a:r>
              <a:rPr lang="en-US" sz="2400" dirty="0" smtClean="0"/>
              <a:t> Capable of IP and TCP segments reassembly</a:t>
            </a:r>
          </a:p>
          <a:p>
            <a:r>
              <a:rPr lang="en-US" sz="2400" dirty="0"/>
              <a:t>-</a:t>
            </a:r>
            <a:r>
              <a:rPr lang="en-US" sz="2400" dirty="0" smtClean="0"/>
              <a:t> Maintains flow state regarding source and destination to block all further communications for any period of time.</a:t>
            </a:r>
            <a:endParaRPr lang="en-US" sz="2400" dirty="0"/>
          </a:p>
        </p:txBody>
      </p:sp>
      <p:sp>
        <p:nvSpPr>
          <p:cNvPr id="59" name="TextBox 58"/>
          <p:cNvSpPr txBox="1"/>
          <p:nvPr/>
        </p:nvSpPr>
        <p:spPr>
          <a:xfrm>
            <a:off x="7043859" y="15971381"/>
            <a:ext cx="6108192" cy="2798064"/>
          </a:xfrm>
          <a:prstGeom prst="rect">
            <a:avLst/>
          </a:prstGeom>
          <a:ln>
            <a:solidFill>
              <a:schemeClr val="tx2"/>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tx2"/>
                </a:solidFill>
              </a:rPr>
              <a:t>Cons</a:t>
            </a:r>
            <a:endParaRPr lang="en-US" sz="3600" b="1" dirty="0" smtClean="0">
              <a:solidFill>
                <a:schemeClr val="tx2"/>
              </a:solidFill>
            </a:endParaRPr>
          </a:p>
          <a:p>
            <a:pPr marL="342900" indent="-342900">
              <a:buFontTx/>
              <a:buChar char="-"/>
            </a:pPr>
            <a:r>
              <a:rPr lang="en-US" sz="2400" dirty="0" smtClean="0">
                <a:solidFill>
                  <a:schemeClr val="tx1"/>
                </a:solidFill>
              </a:rPr>
              <a:t>Not capable of inspecting HTTPS traffic</a:t>
            </a:r>
          </a:p>
          <a:p>
            <a:pPr marL="342900" indent="-342900">
              <a:buFontTx/>
              <a:buChar char="-"/>
            </a:pPr>
            <a:r>
              <a:rPr lang="en-US" sz="2400" dirty="0" smtClean="0">
                <a:solidFill>
                  <a:schemeClr val="tx1"/>
                </a:solidFill>
              </a:rPr>
              <a:t>Can be bypassed by ignoring RST packets on both endpoints</a:t>
            </a:r>
            <a:endParaRPr lang="en-US" sz="2400" dirty="0">
              <a:solidFill>
                <a:schemeClr val="tx1"/>
              </a:solidFill>
            </a:endParaRPr>
          </a:p>
          <a:p>
            <a:pPr marL="342900" indent="-342900">
              <a:buFontTx/>
              <a:buChar char="-"/>
            </a:pPr>
            <a:r>
              <a:rPr lang="en-US" sz="2400" b="1" dirty="0" smtClean="0">
                <a:solidFill>
                  <a:schemeClr val="accent6"/>
                </a:solidFill>
              </a:rPr>
              <a:t>Due to these constraints, TCP RST is now rarely used</a:t>
            </a:r>
          </a:p>
        </p:txBody>
      </p:sp>
      <p:sp>
        <p:nvSpPr>
          <p:cNvPr id="60" name="Rectangle 59"/>
          <p:cNvSpPr/>
          <p:nvPr/>
        </p:nvSpPr>
        <p:spPr>
          <a:xfrm>
            <a:off x="17406572" y="7715653"/>
            <a:ext cx="5566652" cy="892552"/>
          </a:xfrm>
          <a:prstGeom prst="rect">
            <a:avLst/>
          </a:prstGeom>
        </p:spPr>
        <p:txBody>
          <a:bodyPr wrap="none">
            <a:spAutoFit/>
          </a:bodyPr>
          <a:lstStyle/>
          <a:p>
            <a:r>
              <a:rPr lang="en-US" sz="5200" b="1" dirty="0" smtClean="0">
                <a:solidFill>
                  <a:schemeClr val="accent6"/>
                </a:solidFill>
                <a:latin typeface="Calibri" charset="0"/>
                <a:ea typeface="DengXian" charset="-122"/>
                <a:cs typeface="Times New Roman" charset="0"/>
              </a:rPr>
              <a:t>IP Address Blocking</a:t>
            </a:r>
            <a:endParaRPr lang="en-US" sz="5200" dirty="0">
              <a:solidFill>
                <a:schemeClr val="accent6"/>
              </a:solidFill>
            </a:endParaRPr>
          </a:p>
        </p:txBody>
      </p:sp>
      <p:pic>
        <p:nvPicPr>
          <p:cNvPr id="62" name="Picture 61" descr="../4.png"/>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17769055" y="8721980"/>
            <a:ext cx="4756258" cy="4590097"/>
          </a:xfrm>
          <a:prstGeom prst="rect">
            <a:avLst/>
          </a:prstGeom>
          <a:noFill/>
          <a:ln>
            <a:noFill/>
          </a:ln>
        </p:spPr>
      </p:pic>
      <p:sp>
        <p:nvSpPr>
          <p:cNvPr id="63" name="TextBox 62"/>
          <p:cNvSpPr txBox="1"/>
          <p:nvPr/>
        </p:nvSpPr>
        <p:spPr>
          <a:xfrm>
            <a:off x="13782177" y="13588238"/>
            <a:ext cx="12669246" cy="2066544"/>
          </a:xfrm>
          <a:prstGeom prst="rect">
            <a:avLst/>
          </a:prstGeom>
          <a:ln>
            <a:solidFill>
              <a:schemeClr val="accent6"/>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6"/>
                </a:solidFill>
              </a:rPr>
              <a:t>How It works</a:t>
            </a:r>
          </a:p>
          <a:p>
            <a:pPr algn="ctr"/>
            <a:r>
              <a:rPr lang="en-US" sz="2400" dirty="0"/>
              <a:t>By peering with the gateway routers of all Chinese ISPs, GFW injects a list of blacklisted destination addresses into BGP (Border Gateway Protocol) and hijacks all traffic to blocked </a:t>
            </a:r>
            <a:r>
              <a:rPr lang="en-US" sz="2400" dirty="0" smtClean="0"/>
              <a:t>websites. This technique is called null routing.</a:t>
            </a:r>
            <a:endParaRPr lang="en-US" sz="2400" dirty="0">
              <a:solidFill>
                <a:schemeClr val="tx1"/>
              </a:solidFill>
            </a:endParaRPr>
          </a:p>
        </p:txBody>
      </p:sp>
      <p:sp>
        <p:nvSpPr>
          <p:cNvPr id="66" name="TextBox 65"/>
          <p:cNvSpPr txBox="1"/>
          <p:nvPr/>
        </p:nvSpPr>
        <p:spPr>
          <a:xfrm>
            <a:off x="13782176" y="15996991"/>
            <a:ext cx="6108192" cy="2800767"/>
          </a:xfrm>
          <a:prstGeom prst="rect">
            <a:avLst/>
          </a:prstGeom>
          <a:ln>
            <a:solidFill>
              <a:schemeClr val="accent2"/>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2"/>
                </a:solidFill>
              </a:rPr>
              <a:t>Pros</a:t>
            </a:r>
            <a:endParaRPr lang="en-US" sz="3600" b="1" dirty="0" smtClean="0">
              <a:solidFill>
                <a:schemeClr val="accent2"/>
              </a:solidFill>
            </a:endParaRPr>
          </a:p>
          <a:p>
            <a:pPr marL="342900" indent="-342900">
              <a:buFontTx/>
              <a:buChar char="-"/>
            </a:pPr>
            <a:r>
              <a:rPr lang="en-US" sz="2400" dirty="0" smtClean="0"/>
              <a:t>Only adds a small load to the gateway router</a:t>
            </a:r>
          </a:p>
          <a:p>
            <a:pPr marL="342900" indent="-342900">
              <a:buFontTx/>
              <a:buChar char="-"/>
            </a:pPr>
            <a:r>
              <a:rPr lang="en-US" sz="2400" dirty="0" smtClean="0"/>
              <a:t>No additional infrastructure needed</a:t>
            </a:r>
          </a:p>
          <a:p>
            <a:pPr marL="342900" indent="-342900">
              <a:buFontTx/>
              <a:buChar char="-"/>
            </a:pPr>
            <a:r>
              <a:rPr lang="en-US" sz="2400" dirty="0" smtClean="0"/>
              <a:t>Centralized blacklist without further involvement from ISPs</a:t>
            </a:r>
          </a:p>
          <a:p>
            <a:pPr marL="342900" indent="-342900">
              <a:buFontTx/>
              <a:buChar char="-"/>
            </a:pPr>
            <a:endParaRPr lang="en-US" sz="2400" dirty="0"/>
          </a:p>
          <a:p>
            <a:pPr marL="342900" indent="-342900">
              <a:buFontTx/>
              <a:buChar char="-"/>
            </a:pPr>
            <a:endParaRPr lang="en-US" sz="2400" dirty="0" smtClean="0"/>
          </a:p>
        </p:txBody>
      </p:sp>
      <p:sp>
        <p:nvSpPr>
          <p:cNvPr id="67" name="TextBox 66"/>
          <p:cNvSpPr txBox="1"/>
          <p:nvPr/>
        </p:nvSpPr>
        <p:spPr>
          <a:xfrm>
            <a:off x="20343231" y="15996991"/>
            <a:ext cx="6108192" cy="2800767"/>
          </a:xfrm>
          <a:prstGeom prst="rect">
            <a:avLst/>
          </a:prstGeom>
          <a:ln>
            <a:solidFill>
              <a:schemeClr val="tx2"/>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tx2"/>
                </a:solidFill>
              </a:rPr>
              <a:t>Cons</a:t>
            </a:r>
          </a:p>
          <a:p>
            <a:pPr marL="342900" indent="-342900">
              <a:buFontTx/>
              <a:buChar char="-"/>
            </a:pPr>
            <a:r>
              <a:rPr lang="en-US" sz="2400" dirty="0" smtClean="0">
                <a:solidFill>
                  <a:schemeClr val="tx1"/>
                </a:solidFill>
              </a:rPr>
              <a:t>Blacklist needs to be frequently updated</a:t>
            </a:r>
          </a:p>
          <a:p>
            <a:pPr marL="342900" indent="-342900">
              <a:buFontTx/>
              <a:buChar char="-"/>
            </a:pPr>
            <a:r>
              <a:rPr lang="en-US" sz="2400" dirty="0" smtClean="0">
                <a:solidFill>
                  <a:schemeClr val="tx1"/>
                </a:solidFill>
              </a:rPr>
              <a:t>Websites can change IP addresses to stay unblocked</a:t>
            </a:r>
            <a:endParaRPr lang="en-US" sz="2400" dirty="0">
              <a:solidFill>
                <a:schemeClr val="tx1"/>
              </a:solidFill>
            </a:endParaRPr>
          </a:p>
          <a:p>
            <a:pPr marL="342900" indent="-342900">
              <a:buFontTx/>
              <a:buChar char="-"/>
            </a:pPr>
            <a:r>
              <a:rPr lang="en-US" sz="2400" dirty="0" smtClean="0">
                <a:solidFill>
                  <a:schemeClr val="tx1"/>
                </a:solidFill>
              </a:rPr>
              <a:t>Over-censoring of legitimate websites that share the same IP addresses or address blocks as blocked websites</a:t>
            </a:r>
          </a:p>
        </p:txBody>
      </p:sp>
      <p:sp>
        <p:nvSpPr>
          <p:cNvPr id="68" name="Rectangle 67"/>
          <p:cNvSpPr/>
          <p:nvPr/>
        </p:nvSpPr>
        <p:spPr>
          <a:xfrm>
            <a:off x="13768663" y="22577786"/>
            <a:ext cx="12673584" cy="2304288"/>
          </a:xfrm>
          <a:prstGeom prst="rect">
            <a:avLst/>
          </a:prstGeom>
          <a:ln>
            <a:solidFill>
              <a:schemeClr val="accent6"/>
            </a:solidFill>
          </a:ln>
        </p:spPr>
        <p:txBody>
          <a:bodyPr wrap="square">
            <a:spAutoFit/>
          </a:bodyPr>
          <a:lstStyle/>
          <a:p>
            <a:pPr algn="ctr">
              <a:tabLst>
                <a:tab pos="22128480" algn="l"/>
              </a:tabLst>
            </a:pPr>
            <a:r>
              <a:rPr lang="en-US" sz="2400" b="1" dirty="0" smtClean="0">
                <a:solidFill>
                  <a:schemeClr val="accent6"/>
                </a:solidFill>
              </a:rPr>
              <a:t>Successful Attempt</a:t>
            </a:r>
            <a:endParaRPr lang="en-US" sz="2400" i="1" dirty="0" smtClean="0">
              <a:solidFill>
                <a:schemeClr val="accent6"/>
              </a:solidFill>
              <a:latin typeface="Calibri" charset="0"/>
              <a:ea typeface="DengXian" charset="-122"/>
              <a:cs typeface="Times New Roman" charset="0"/>
            </a:endParaRPr>
          </a:p>
          <a:p>
            <a:pPr algn="ctr"/>
            <a:r>
              <a:rPr lang="en-US" sz="2400" i="1" dirty="0" smtClean="0">
                <a:latin typeface="Calibri" charset="0"/>
                <a:ea typeface="Calibri" charset="0"/>
                <a:cs typeface="Calibri" charset="0"/>
              </a:rPr>
              <a:t>While </a:t>
            </a:r>
            <a:r>
              <a:rPr lang="en-US" sz="2400" i="1" dirty="0">
                <a:latin typeface="Calibri" charset="0"/>
                <a:ea typeface="Calibri" charset="0"/>
                <a:cs typeface="Calibri" charset="0"/>
              </a:rPr>
              <a:t>connected to a VPN server in Shenzhen, </a:t>
            </a:r>
            <a:r>
              <a:rPr lang="en-US" sz="2400" i="1" dirty="0">
                <a:latin typeface="Calibri" charset="0"/>
                <a:ea typeface="Calibri" charset="0"/>
                <a:cs typeface="Calibri" charset="0"/>
              </a:rPr>
              <a:t>t</a:t>
            </a:r>
            <a:r>
              <a:rPr lang="en-US" sz="2400" i="1" dirty="0" smtClean="0">
                <a:latin typeface="Calibri" charset="0"/>
                <a:ea typeface="Calibri" charset="0"/>
                <a:cs typeface="Calibri" charset="0"/>
              </a:rPr>
              <a:t>he </a:t>
            </a:r>
            <a:r>
              <a:rPr lang="en-US" sz="2400" i="1" dirty="0">
                <a:latin typeface="Calibri" charset="0"/>
                <a:ea typeface="Calibri" charset="0"/>
                <a:cs typeface="Calibri" charset="0"/>
              </a:rPr>
              <a:t>author tried to access Google via the IP 216.58.200.46. No data was received and the site eventually timed out, as evident by the TCP Retransmission packets in black.</a:t>
            </a:r>
            <a:endParaRPr lang="en-US" sz="2400" dirty="0">
              <a:latin typeface="Calibri" charset="0"/>
              <a:ea typeface="Calibri" charset="0"/>
              <a:cs typeface="Calibri" charset="0"/>
            </a:endParaRPr>
          </a:p>
        </p:txBody>
      </p:sp>
      <p:sp>
        <p:nvSpPr>
          <p:cNvPr id="69" name="Rectangle 68"/>
          <p:cNvSpPr/>
          <p:nvPr/>
        </p:nvSpPr>
        <p:spPr>
          <a:xfrm>
            <a:off x="31208969" y="7657337"/>
            <a:ext cx="4427494" cy="892552"/>
          </a:xfrm>
          <a:prstGeom prst="rect">
            <a:avLst/>
          </a:prstGeom>
        </p:spPr>
        <p:txBody>
          <a:bodyPr wrap="none">
            <a:spAutoFit/>
          </a:bodyPr>
          <a:lstStyle/>
          <a:p>
            <a:r>
              <a:rPr lang="en-US" sz="5200" b="1" dirty="0" smtClean="0">
                <a:solidFill>
                  <a:schemeClr val="accent4"/>
                </a:solidFill>
                <a:latin typeface="Calibri" charset="0"/>
                <a:ea typeface="DengXian" charset="-122"/>
                <a:cs typeface="Times New Roman" charset="0"/>
              </a:rPr>
              <a:t>DNS Tampering</a:t>
            </a:r>
            <a:endParaRPr lang="en-US" sz="5200" dirty="0">
              <a:solidFill>
                <a:schemeClr val="accent4"/>
              </a:solidFill>
            </a:endParaRPr>
          </a:p>
        </p:txBody>
      </p:sp>
      <p:sp>
        <p:nvSpPr>
          <p:cNvPr id="70" name="TextBox 69"/>
          <p:cNvSpPr txBox="1"/>
          <p:nvPr/>
        </p:nvSpPr>
        <p:spPr>
          <a:xfrm>
            <a:off x="27060091" y="13591105"/>
            <a:ext cx="12669246" cy="2062103"/>
          </a:xfrm>
          <a:prstGeom prst="rect">
            <a:avLst/>
          </a:prstGeom>
          <a:ln>
            <a:solidFill>
              <a:schemeClr val="accent4"/>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4"/>
                </a:solidFill>
              </a:rPr>
              <a:t>How It works</a:t>
            </a:r>
          </a:p>
          <a:p>
            <a:pPr algn="ctr"/>
            <a:r>
              <a:rPr lang="en-US" sz="2400" dirty="0" smtClean="0"/>
              <a:t>GFW </a:t>
            </a:r>
            <a:r>
              <a:rPr lang="en-US" sz="2400" dirty="0"/>
              <a:t>monitors each DNS query originating from any </a:t>
            </a:r>
            <a:r>
              <a:rPr lang="en-US" sz="2400" dirty="0" smtClean="0"/>
              <a:t>clients </a:t>
            </a:r>
            <a:r>
              <a:rPr lang="en-US" sz="2400" dirty="0"/>
              <a:t>inside China at the border of the Chinese Internet. If it detects a query to a blocked domain name, it injects a fake DNS reply with an invalid </a:t>
            </a:r>
            <a:r>
              <a:rPr lang="en-US" sz="2400" dirty="0" smtClean="0"/>
              <a:t>IP. </a:t>
            </a:r>
            <a:r>
              <a:rPr lang="en-US" sz="2400" dirty="0"/>
              <a:t>This fake DNS reply then trickles down to internal recursive DNS servers in </a:t>
            </a:r>
            <a:r>
              <a:rPr lang="en-US" sz="2400" dirty="0" smtClean="0"/>
              <a:t>China. Thus</a:t>
            </a:r>
            <a:r>
              <a:rPr lang="en-US" sz="2400" dirty="0"/>
              <a:t>, almost all DNS resolvers in China have poisoned caches.</a:t>
            </a:r>
            <a:endParaRPr lang="en-US" sz="2400" dirty="0">
              <a:solidFill>
                <a:schemeClr val="tx1"/>
              </a:solidFill>
            </a:endParaRPr>
          </a:p>
        </p:txBody>
      </p:sp>
      <p:sp>
        <p:nvSpPr>
          <p:cNvPr id="71" name="TextBox 70"/>
          <p:cNvSpPr txBox="1"/>
          <p:nvPr/>
        </p:nvSpPr>
        <p:spPr>
          <a:xfrm>
            <a:off x="27088092" y="15976335"/>
            <a:ext cx="6108192" cy="2798064"/>
          </a:xfrm>
          <a:prstGeom prst="rect">
            <a:avLst/>
          </a:prstGeom>
          <a:ln>
            <a:solidFill>
              <a:schemeClr val="accent2"/>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2"/>
                </a:solidFill>
              </a:rPr>
              <a:t>Pros</a:t>
            </a:r>
            <a:endParaRPr lang="en-US" sz="3600" b="1" dirty="0" smtClean="0">
              <a:solidFill>
                <a:schemeClr val="accent2"/>
              </a:solidFill>
            </a:endParaRPr>
          </a:p>
          <a:p>
            <a:pPr marL="342900" indent="-342900">
              <a:buFontTx/>
              <a:buChar char="-"/>
            </a:pPr>
            <a:r>
              <a:rPr lang="en-US" sz="2400" dirty="0" smtClean="0"/>
              <a:t>Lightweight yet efficient</a:t>
            </a:r>
          </a:p>
          <a:p>
            <a:pPr marL="342900" indent="-342900">
              <a:buFontTx/>
              <a:buChar char="-"/>
            </a:pPr>
            <a:r>
              <a:rPr lang="en-US" sz="2400" dirty="0" smtClean="0"/>
              <a:t>There is little a blocked website can do besides changing domain name</a:t>
            </a:r>
            <a:endParaRPr lang="en-US" sz="2400" dirty="0"/>
          </a:p>
          <a:p>
            <a:pPr marL="342900" indent="-342900">
              <a:buFontTx/>
              <a:buChar char="-"/>
            </a:pPr>
            <a:r>
              <a:rPr lang="en-US" sz="2400" b="1" dirty="0" smtClean="0">
                <a:solidFill>
                  <a:schemeClr val="accent6"/>
                </a:solidFill>
              </a:rPr>
              <a:t>Effectively seal off all access when used in conjunction with IP address blocking</a:t>
            </a:r>
          </a:p>
        </p:txBody>
      </p:sp>
      <p:sp>
        <p:nvSpPr>
          <p:cNvPr id="72" name="TextBox 71"/>
          <p:cNvSpPr txBox="1"/>
          <p:nvPr/>
        </p:nvSpPr>
        <p:spPr>
          <a:xfrm>
            <a:off x="33649147" y="15976336"/>
            <a:ext cx="6108192" cy="2798064"/>
          </a:xfrm>
          <a:prstGeom prst="rect">
            <a:avLst/>
          </a:prstGeom>
          <a:ln>
            <a:solidFill>
              <a:schemeClr val="tx2"/>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tx2"/>
                </a:solidFill>
              </a:rPr>
              <a:t>Cons</a:t>
            </a:r>
          </a:p>
          <a:p>
            <a:pPr marL="342900" indent="-342900">
              <a:buFontTx/>
              <a:buChar char="-"/>
            </a:pPr>
            <a:r>
              <a:rPr lang="en-US" sz="2400" dirty="0" smtClean="0">
                <a:solidFill>
                  <a:schemeClr val="tx1"/>
                </a:solidFill>
              </a:rPr>
              <a:t>Large-scale collateral damage to DNS queries passing through China originating elsewhere</a:t>
            </a:r>
          </a:p>
          <a:p>
            <a:pPr marL="342900" indent="-342900">
              <a:buFontTx/>
              <a:buChar char="-"/>
            </a:pPr>
            <a:r>
              <a:rPr lang="en-US" sz="2400" dirty="0" smtClean="0">
                <a:solidFill>
                  <a:schemeClr val="tx1"/>
                </a:solidFill>
              </a:rPr>
              <a:t>Can unintentionally redirect huge volumes of traffic to innocent websites</a:t>
            </a:r>
          </a:p>
        </p:txBody>
      </p:sp>
      <p:sp>
        <p:nvSpPr>
          <p:cNvPr id="73" name="Rectangle 72"/>
          <p:cNvSpPr/>
          <p:nvPr/>
        </p:nvSpPr>
        <p:spPr>
          <a:xfrm>
            <a:off x="27088092" y="22577786"/>
            <a:ext cx="12673584" cy="2304288"/>
          </a:xfrm>
          <a:prstGeom prst="rect">
            <a:avLst/>
          </a:prstGeom>
          <a:ln>
            <a:solidFill>
              <a:schemeClr val="accent4"/>
            </a:solidFill>
          </a:ln>
        </p:spPr>
        <p:txBody>
          <a:bodyPr wrap="square">
            <a:spAutoFit/>
          </a:bodyPr>
          <a:lstStyle/>
          <a:p>
            <a:pPr algn="ctr">
              <a:tabLst>
                <a:tab pos="22128480" algn="l"/>
              </a:tabLst>
            </a:pPr>
            <a:r>
              <a:rPr lang="en-US" sz="2400" b="1" dirty="0" smtClean="0">
                <a:solidFill>
                  <a:schemeClr val="accent4"/>
                </a:solidFill>
              </a:rPr>
              <a:t>Successful Attempt</a:t>
            </a:r>
            <a:endParaRPr lang="en-US" sz="2400" i="1" dirty="0" smtClean="0">
              <a:solidFill>
                <a:schemeClr val="accent4"/>
              </a:solidFill>
              <a:latin typeface="Calibri" charset="0"/>
              <a:ea typeface="DengXian" charset="-122"/>
              <a:cs typeface="Times New Roman" charset="0"/>
            </a:endParaRPr>
          </a:p>
          <a:p>
            <a:pPr algn="ctr"/>
            <a:r>
              <a:rPr lang="en-US" sz="2400" i="1" dirty="0" smtClean="0">
                <a:latin typeface="Calibri" charset="0"/>
                <a:ea typeface="Calibri" charset="0"/>
                <a:cs typeface="Calibri" charset="0"/>
              </a:rPr>
              <a:t>While </a:t>
            </a:r>
            <a:r>
              <a:rPr lang="en-US" sz="2400" i="1" dirty="0">
                <a:latin typeface="Calibri" charset="0"/>
                <a:ea typeface="Calibri" charset="0"/>
                <a:cs typeface="Calibri" charset="0"/>
              </a:rPr>
              <a:t>connected to a VPN server in Shenzhen, </a:t>
            </a:r>
            <a:r>
              <a:rPr lang="en-US" sz="2400" i="1" dirty="0"/>
              <a:t>t</a:t>
            </a:r>
            <a:r>
              <a:rPr lang="en-US" sz="2400" i="1" dirty="0" smtClean="0"/>
              <a:t>he </a:t>
            </a:r>
            <a:r>
              <a:rPr lang="en-US" sz="2400" i="1" dirty="0"/>
              <a:t>author tried to access www.facebook.com, as can be seen from the standard query. DNS server returned a poisoned address, 93.46.8.89. The TCP retransmissions </a:t>
            </a:r>
            <a:r>
              <a:rPr lang="en-US" sz="2400" i="1" dirty="0" smtClean="0"/>
              <a:t>is </a:t>
            </a:r>
            <a:r>
              <a:rPr lang="en-US" sz="2400" i="1" dirty="0"/>
              <a:t>evidence the IP is invalid.  Further research revealed that this is one of seven poisoned IPs regularly used by the GFW</a:t>
            </a:r>
            <a:r>
              <a:rPr lang="en-US" sz="2400" dirty="0"/>
              <a:t> </a:t>
            </a:r>
            <a:r>
              <a:rPr lang="en-US" sz="2400" dirty="0" smtClean="0"/>
              <a:t>.</a:t>
            </a:r>
            <a:endParaRPr lang="en-US" sz="2400" dirty="0">
              <a:latin typeface="Calibri" charset="0"/>
              <a:ea typeface="Calibri" charset="0"/>
              <a:cs typeface="Calibri" charset="0"/>
            </a:endParaRPr>
          </a:p>
        </p:txBody>
      </p:sp>
      <p:sp>
        <p:nvSpPr>
          <p:cNvPr id="27" name="Rectangle 26"/>
          <p:cNvSpPr/>
          <p:nvPr/>
        </p:nvSpPr>
        <p:spPr>
          <a:xfrm>
            <a:off x="16107112" y="25515284"/>
            <a:ext cx="9238555" cy="1015663"/>
          </a:xfrm>
          <a:prstGeom prst="rect">
            <a:avLst/>
          </a:prstGeom>
        </p:spPr>
        <p:txBody>
          <a:bodyPr wrap="none">
            <a:spAutoFit/>
          </a:bodyPr>
          <a:lstStyle/>
          <a:p>
            <a:r>
              <a:rPr lang="en-US" sz="6000" b="1" dirty="0" smtClean="0">
                <a:solidFill>
                  <a:schemeClr val="accent1"/>
                </a:solidFill>
                <a:latin typeface="Calibri" charset="0"/>
                <a:ea typeface="DengXian" charset="-122"/>
                <a:cs typeface="Times New Roman" charset="0"/>
              </a:rPr>
              <a:t>Bypassing the Great Firewall</a:t>
            </a:r>
            <a:endParaRPr lang="en-US" sz="6000" dirty="0">
              <a:solidFill>
                <a:schemeClr val="accent1"/>
              </a:solidFill>
            </a:endParaRPr>
          </a:p>
        </p:txBody>
      </p:sp>
      <p:sp>
        <p:nvSpPr>
          <p:cNvPr id="74" name="TextBox 73"/>
          <p:cNvSpPr txBox="1">
            <a:spLocks/>
          </p:cNvSpPr>
          <p:nvPr/>
        </p:nvSpPr>
        <p:spPr>
          <a:xfrm>
            <a:off x="416614" y="26816153"/>
            <a:ext cx="4562856" cy="5358384"/>
          </a:xfrm>
          <a:prstGeom prst="rect">
            <a:avLst/>
          </a:prstGeom>
          <a:ln>
            <a:solidFill>
              <a:schemeClr val="accent2"/>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2"/>
                </a:solidFill>
              </a:rPr>
              <a:t>How they work</a:t>
            </a:r>
          </a:p>
          <a:p>
            <a:pPr algn="ctr"/>
            <a:r>
              <a:rPr lang="en-US" sz="2400" dirty="0"/>
              <a:t>Virtual Private Networks work by routing all traffic to and from a computer through a server using many secure protocols. Thus, all connections to the outside web appear to be coming from the location of the VPN server instead of the user’s actual </a:t>
            </a:r>
            <a:r>
              <a:rPr lang="en-US" sz="2400" dirty="0" smtClean="0"/>
              <a:t>location. </a:t>
            </a:r>
            <a:r>
              <a:rPr lang="en-US" sz="2400" dirty="0"/>
              <a:t>Proxies function similarly, except only browser traffic is encrypted</a:t>
            </a:r>
            <a:r>
              <a:rPr lang="en-US" sz="2400" dirty="0" smtClean="0"/>
              <a:t>.</a:t>
            </a:r>
            <a:endParaRPr lang="en-US" sz="2400" dirty="0"/>
          </a:p>
        </p:txBody>
      </p:sp>
      <p:sp>
        <p:nvSpPr>
          <p:cNvPr id="75" name="TextBox 74"/>
          <p:cNvSpPr txBox="1"/>
          <p:nvPr/>
        </p:nvSpPr>
        <p:spPr>
          <a:xfrm>
            <a:off x="5866451" y="26816153"/>
            <a:ext cx="4562856" cy="5358384"/>
          </a:xfrm>
          <a:prstGeom prst="rect">
            <a:avLst/>
          </a:prstGeom>
          <a:ln>
            <a:solidFill>
              <a:schemeClr val="accent2"/>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2"/>
                </a:solidFill>
              </a:rPr>
              <a:t>Countermeasures by GFW</a:t>
            </a:r>
          </a:p>
          <a:p>
            <a:pPr algn="ctr"/>
            <a:r>
              <a:rPr lang="en-US" sz="2400" dirty="0"/>
              <a:t>T</a:t>
            </a:r>
            <a:r>
              <a:rPr lang="en-US" sz="2400" dirty="0" smtClean="0"/>
              <a:t>he </a:t>
            </a:r>
            <a:r>
              <a:rPr lang="en-US" sz="2400" dirty="0"/>
              <a:t>GFW has enough understanding of </a:t>
            </a:r>
            <a:r>
              <a:rPr lang="en-US" sz="2400" dirty="0" smtClean="0"/>
              <a:t>popular </a:t>
            </a:r>
            <a:r>
              <a:rPr lang="en-US" sz="2400" dirty="0"/>
              <a:t>VPN protocols such that it can use deep packet inspection and machine learning to identify</a:t>
            </a:r>
            <a:r>
              <a:rPr lang="en-US" sz="2400" dirty="0"/>
              <a:t> </a:t>
            </a:r>
            <a:r>
              <a:rPr lang="en-US" sz="2400" dirty="0" smtClean="0"/>
              <a:t>VPN connections. It </a:t>
            </a:r>
            <a:r>
              <a:rPr lang="en-US" sz="2400" dirty="0"/>
              <a:t>finds heuristics to guess which TCP/UDP connections are used for VPN, then simply drops all </a:t>
            </a:r>
            <a:r>
              <a:rPr lang="en-US" sz="2400" dirty="0" smtClean="0"/>
              <a:t>packets.</a:t>
            </a:r>
            <a:endParaRPr lang="en-US" sz="2400" dirty="0"/>
          </a:p>
        </p:txBody>
      </p:sp>
      <p:sp>
        <p:nvSpPr>
          <p:cNvPr id="76" name="TextBox 75"/>
          <p:cNvSpPr txBox="1"/>
          <p:nvPr/>
        </p:nvSpPr>
        <p:spPr>
          <a:xfrm>
            <a:off x="11316288" y="26816153"/>
            <a:ext cx="4562856" cy="5358384"/>
          </a:xfrm>
          <a:prstGeom prst="rect">
            <a:avLst/>
          </a:prstGeom>
          <a:ln>
            <a:solidFill>
              <a:schemeClr val="accent2"/>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2"/>
                </a:solidFill>
              </a:rPr>
              <a:t>Answers to countermeasures</a:t>
            </a:r>
          </a:p>
          <a:p>
            <a:pPr algn="ctr"/>
            <a:r>
              <a:rPr lang="en-US" sz="2400" dirty="0" smtClean="0"/>
              <a:t>For non-commercial VPN setups, the </a:t>
            </a:r>
            <a:r>
              <a:rPr lang="en-US" sz="2400" dirty="0"/>
              <a:t>only way to manually disguise VPN traffic is to make it look like standard HTTPS </a:t>
            </a:r>
            <a:r>
              <a:rPr lang="en-US" sz="2400" dirty="0" smtClean="0"/>
              <a:t>sessions. There are many details that need to be manually matched. A few commercial VPNs also operate in China, despite the fact that they can be easily shutdown by the government at any time.</a:t>
            </a:r>
            <a:endParaRPr lang="en-US" sz="2400" dirty="0"/>
          </a:p>
        </p:txBody>
      </p:sp>
      <p:sp>
        <p:nvSpPr>
          <p:cNvPr id="77" name="Rectangle 76"/>
          <p:cNvSpPr/>
          <p:nvPr/>
        </p:nvSpPr>
        <p:spPr>
          <a:xfrm>
            <a:off x="416614" y="25699950"/>
            <a:ext cx="6174639" cy="830997"/>
          </a:xfrm>
          <a:prstGeom prst="rect">
            <a:avLst/>
          </a:prstGeom>
        </p:spPr>
        <p:txBody>
          <a:bodyPr wrap="none">
            <a:spAutoFit/>
          </a:bodyPr>
          <a:lstStyle/>
          <a:p>
            <a:r>
              <a:rPr lang="en-US" sz="4800" b="1" dirty="0" smtClean="0">
                <a:solidFill>
                  <a:schemeClr val="accent2"/>
                </a:solidFill>
                <a:latin typeface="Calibri" charset="0"/>
                <a:ea typeface="DengXian" charset="-122"/>
                <a:cs typeface="Times New Roman" charset="0"/>
              </a:rPr>
              <a:t>Using VPNs and Proxies</a:t>
            </a:r>
            <a:endParaRPr lang="en-US" sz="4800" dirty="0">
              <a:solidFill>
                <a:schemeClr val="accent2"/>
              </a:solidFill>
            </a:endParaRPr>
          </a:p>
        </p:txBody>
      </p:sp>
      <p:sp>
        <p:nvSpPr>
          <p:cNvPr id="78" name="Rectangle 77"/>
          <p:cNvSpPr/>
          <p:nvPr/>
        </p:nvSpPr>
        <p:spPr>
          <a:xfrm>
            <a:off x="37112903" y="25699950"/>
            <a:ext cx="2545825" cy="830997"/>
          </a:xfrm>
          <a:prstGeom prst="rect">
            <a:avLst/>
          </a:prstGeom>
        </p:spPr>
        <p:txBody>
          <a:bodyPr wrap="none">
            <a:spAutoFit/>
          </a:bodyPr>
          <a:lstStyle/>
          <a:p>
            <a:r>
              <a:rPr lang="en-US" sz="4800" b="1" dirty="0" smtClean="0">
                <a:solidFill>
                  <a:schemeClr val="accent5"/>
                </a:solidFill>
                <a:latin typeface="Calibri" charset="0"/>
                <a:ea typeface="DengXian" charset="-122"/>
                <a:cs typeface="Times New Roman" charset="0"/>
              </a:rPr>
              <a:t>Using Tor</a:t>
            </a:r>
            <a:endParaRPr lang="en-US" sz="4800" dirty="0">
              <a:solidFill>
                <a:schemeClr val="accent5"/>
              </a:solidFill>
            </a:endParaRPr>
          </a:p>
        </p:txBody>
      </p:sp>
      <p:sp>
        <p:nvSpPr>
          <p:cNvPr id="79" name="TextBox 78"/>
          <p:cNvSpPr txBox="1"/>
          <p:nvPr/>
        </p:nvSpPr>
        <p:spPr>
          <a:xfrm>
            <a:off x="19509338" y="26859271"/>
            <a:ext cx="4562856" cy="5358384"/>
          </a:xfrm>
          <a:prstGeom prst="rect">
            <a:avLst/>
          </a:prstGeom>
          <a:ln>
            <a:solidFill>
              <a:schemeClr val="accent5"/>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5"/>
                </a:solidFill>
              </a:rPr>
              <a:t>How it works</a:t>
            </a:r>
          </a:p>
          <a:p>
            <a:pPr algn="ctr"/>
            <a:r>
              <a:rPr lang="en-US" sz="2400" dirty="0">
                <a:solidFill>
                  <a:schemeClr val="tx1"/>
                </a:solidFill>
              </a:rPr>
              <a:t>Tor's users employ the Tor network by connecting through a series of virtual tunnels rather than making a direct </a:t>
            </a:r>
            <a:r>
              <a:rPr lang="en-US" sz="2400" dirty="0" smtClean="0">
                <a:solidFill>
                  <a:schemeClr val="tx1"/>
                </a:solidFill>
              </a:rPr>
              <a:t>connection, allowing them to circumvent the GFW.</a:t>
            </a:r>
            <a:endParaRPr lang="en-US" sz="2400" dirty="0">
              <a:solidFill>
                <a:schemeClr val="tx1"/>
              </a:solidFill>
            </a:endParaRPr>
          </a:p>
        </p:txBody>
      </p:sp>
      <p:sp>
        <p:nvSpPr>
          <p:cNvPr id="80" name="TextBox 79"/>
          <p:cNvSpPr txBox="1"/>
          <p:nvPr/>
        </p:nvSpPr>
        <p:spPr>
          <a:xfrm>
            <a:off x="24633855" y="26839234"/>
            <a:ext cx="4566469" cy="5385816"/>
          </a:xfrm>
          <a:prstGeom prst="rect">
            <a:avLst/>
          </a:prstGeom>
          <a:ln>
            <a:solidFill>
              <a:schemeClr val="accent5"/>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5"/>
                </a:solidFill>
              </a:rPr>
              <a:t>Countermeasures by GFW</a:t>
            </a:r>
          </a:p>
          <a:p>
            <a:pPr algn="ctr"/>
            <a:r>
              <a:rPr lang="en-US" sz="2400" dirty="0"/>
              <a:t>Tor relies on a large number of entry guards and bridge relays as end points to offer connections to censored </a:t>
            </a:r>
            <a:r>
              <a:rPr lang="en-US" sz="2400" dirty="0" smtClean="0"/>
              <a:t>regions. The </a:t>
            </a:r>
            <a:r>
              <a:rPr lang="en-US" sz="2400" dirty="0"/>
              <a:t>GFW implemented a real-time probing system that </a:t>
            </a:r>
            <a:r>
              <a:rPr lang="en-US" sz="2400" dirty="0" smtClean="0"/>
              <a:t>searches </a:t>
            </a:r>
            <a:r>
              <a:rPr lang="en-US" sz="2400" dirty="0"/>
              <a:t>for bytes that identify a network connection as </a:t>
            </a:r>
            <a:r>
              <a:rPr lang="en-US" sz="2400" dirty="0" smtClean="0"/>
              <a:t>Tor. </a:t>
            </a:r>
            <a:r>
              <a:rPr lang="en-US" sz="2400" dirty="0"/>
              <a:t>I</a:t>
            </a:r>
            <a:r>
              <a:rPr lang="en-US" sz="2400" dirty="0" smtClean="0"/>
              <a:t>f </a:t>
            </a:r>
            <a:r>
              <a:rPr lang="en-US" sz="2400" dirty="0"/>
              <a:t>these bytes are found, the firewall initiates a scan of the host which is believed to be a </a:t>
            </a:r>
            <a:r>
              <a:rPr lang="en-US" sz="2400" dirty="0" smtClean="0"/>
              <a:t>bridge and shuts it down. This rendered Tor completely inaccessible in China for 3 years.</a:t>
            </a:r>
            <a:endParaRPr lang="en-US" sz="2400" dirty="0"/>
          </a:p>
        </p:txBody>
      </p:sp>
      <p:sp>
        <p:nvSpPr>
          <p:cNvPr id="81" name="TextBox 80"/>
          <p:cNvSpPr txBox="1"/>
          <p:nvPr/>
        </p:nvSpPr>
        <p:spPr>
          <a:xfrm>
            <a:off x="35095872" y="26839055"/>
            <a:ext cx="4562856" cy="5385816"/>
          </a:xfrm>
          <a:prstGeom prst="rect">
            <a:avLst/>
          </a:prstGeom>
          <a:ln>
            <a:solidFill>
              <a:schemeClr val="accent5"/>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200" b="1" dirty="0" smtClean="0">
                <a:solidFill>
                  <a:schemeClr val="accent5"/>
                </a:solidFill>
              </a:rPr>
              <a:t>Answers to countermeasures</a:t>
            </a:r>
          </a:p>
          <a:p>
            <a:pPr algn="ctr"/>
            <a:r>
              <a:rPr lang="en-US" sz="2400" dirty="0" smtClean="0"/>
              <a:t>In 2015, the </a:t>
            </a:r>
            <a:r>
              <a:rPr lang="en-US" sz="2400" dirty="0"/>
              <a:t>Tor project released obfs4 and Meek, two protocols that use Pluggable Transports. </a:t>
            </a:r>
            <a:r>
              <a:rPr lang="en-US" sz="2400" dirty="0" smtClean="0"/>
              <a:t>Pluggable </a:t>
            </a:r>
            <a:r>
              <a:rPr lang="en-US" sz="2400" dirty="0"/>
              <a:t>Transports transform the Tor traffic between client and bridge.</a:t>
            </a:r>
            <a:r>
              <a:rPr lang="en-US" sz="2400" dirty="0"/>
              <a:t> </a:t>
            </a:r>
            <a:r>
              <a:rPr lang="en-US" sz="2400" dirty="0" smtClean="0"/>
              <a:t>Obfs4 offers an extra layer of encryption using a shared secret key distributed out-of-band, while Meek disguises Tor traffic as regular cloud computing traffic. Both are currently viable options.</a:t>
            </a:r>
            <a:endParaRPr lang="en-US" sz="2400" dirty="0"/>
          </a:p>
        </p:txBody>
      </p:sp>
    </p:spTree>
    <p:extLst>
      <p:ext uri="{BB962C8B-B14F-4D97-AF65-F5344CB8AC3E}">
        <p14:creationId xmlns:p14="http://schemas.microsoft.com/office/powerpoint/2010/main" val="319562202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570</TotalTime>
  <Words>1211</Words>
  <Application>Microsoft Macintosh PowerPoint</Application>
  <PresentationFormat>Custom</PresentationFormat>
  <Paragraphs>58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DengXian</vt:lpstr>
      <vt:lpstr>Times New Roman</vt:lpstr>
      <vt:lpstr>Arial</vt:lpstr>
      <vt:lpstr>Office Theme</vt:lpstr>
      <vt:lpstr>PowerPoint Presentation</vt:lpstr>
    </vt:vector>
  </TitlesOfParts>
  <Company>Brooks School</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Tommy Tang</dc:creator>
  <cp:lastModifiedBy>Tang, Chao</cp:lastModifiedBy>
  <cp:revision>55</cp:revision>
  <dcterms:created xsi:type="dcterms:W3CDTF">2016-06-28T08:10:18Z</dcterms:created>
  <dcterms:modified xsi:type="dcterms:W3CDTF">2016-12-15T20:30:37Z</dcterms:modified>
</cp:coreProperties>
</file>

<file path=docProps/thumbnail.jpeg>
</file>